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3"/>
  </p:notesMasterIdLst>
  <p:sldIdLst>
    <p:sldId id="257" r:id="rId2"/>
    <p:sldId id="258" r:id="rId3"/>
    <p:sldId id="259" r:id="rId4"/>
    <p:sldId id="260" r:id="rId5"/>
    <p:sldId id="261" r:id="rId6"/>
    <p:sldId id="262" r:id="rId7"/>
    <p:sldId id="264" r:id="rId8"/>
    <p:sldId id="265" r:id="rId9"/>
    <p:sldId id="266" r:id="rId10"/>
    <p:sldId id="305" r:id="rId11"/>
    <p:sldId id="306" r:id="rId12"/>
    <p:sldId id="277" r:id="rId13"/>
    <p:sldId id="267" r:id="rId14"/>
    <p:sldId id="272" r:id="rId15"/>
    <p:sldId id="268" r:id="rId16"/>
    <p:sldId id="269" r:id="rId17"/>
    <p:sldId id="270" r:id="rId18"/>
    <p:sldId id="294" r:id="rId19"/>
    <p:sldId id="271" r:id="rId20"/>
    <p:sldId id="298" r:id="rId21"/>
    <p:sldId id="299" r:id="rId22"/>
    <p:sldId id="301" r:id="rId23"/>
    <p:sldId id="274" r:id="rId24"/>
    <p:sldId id="276" r:id="rId25"/>
    <p:sldId id="278" r:id="rId26"/>
    <p:sldId id="279" r:id="rId27"/>
    <p:sldId id="280" r:id="rId28"/>
    <p:sldId id="281" r:id="rId29"/>
    <p:sldId id="296" r:id="rId30"/>
    <p:sldId id="285" r:id="rId31"/>
    <p:sldId id="297" r:id="rId32"/>
    <p:sldId id="283" r:id="rId33"/>
    <p:sldId id="284" r:id="rId34"/>
    <p:sldId id="286" r:id="rId35"/>
    <p:sldId id="302" r:id="rId36"/>
    <p:sldId id="287" r:id="rId37"/>
    <p:sldId id="289" r:id="rId38"/>
    <p:sldId id="291" r:id="rId39"/>
    <p:sldId id="290" r:id="rId40"/>
    <p:sldId id="292" r:id="rId41"/>
    <p:sldId id="293" r:id="rId42"/>
  </p:sldIdLst>
  <p:sldSz cx="9144000" cy="6858000" type="screen4x3"/>
  <p:notesSz cx="6858000" cy="9144000"/>
  <p:defaultTextStyle>
    <a:defPPr>
      <a:defRPr lang="en-US"/>
    </a:defPPr>
    <a:lvl1pPr algn="l" rtl="0" fontAlgn="base">
      <a:spcBef>
        <a:spcPct val="0"/>
      </a:spcBef>
      <a:spcAft>
        <a:spcPct val="0"/>
      </a:spcAft>
      <a:defRPr sz="8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8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8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8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800" kern="1200">
        <a:solidFill>
          <a:schemeClr val="tx1"/>
        </a:solidFill>
        <a:latin typeface="Tahoma" panose="020B0604030504040204" pitchFamily="34" charset="0"/>
        <a:ea typeface="+mn-ea"/>
        <a:cs typeface="+mn-cs"/>
      </a:defRPr>
    </a:lvl5pPr>
    <a:lvl6pPr marL="2286000" algn="l" defTabSz="914400" rtl="0" eaLnBrk="1" latinLnBrk="0" hangingPunct="1">
      <a:defRPr sz="800" kern="1200">
        <a:solidFill>
          <a:schemeClr val="tx1"/>
        </a:solidFill>
        <a:latin typeface="Tahoma" panose="020B0604030504040204" pitchFamily="34" charset="0"/>
        <a:ea typeface="+mn-ea"/>
        <a:cs typeface="+mn-cs"/>
      </a:defRPr>
    </a:lvl6pPr>
    <a:lvl7pPr marL="2743200" algn="l" defTabSz="914400" rtl="0" eaLnBrk="1" latinLnBrk="0" hangingPunct="1">
      <a:defRPr sz="800" kern="1200">
        <a:solidFill>
          <a:schemeClr val="tx1"/>
        </a:solidFill>
        <a:latin typeface="Tahoma" panose="020B0604030504040204" pitchFamily="34" charset="0"/>
        <a:ea typeface="+mn-ea"/>
        <a:cs typeface="+mn-cs"/>
      </a:defRPr>
    </a:lvl7pPr>
    <a:lvl8pPr marL="3200400" algn="l" defTabSz="914400" rtl="0" eaLnBrk="1" latinLnBrk="0" hangingPunct="1">
      <a:defRPr sz="800" kern="1200">
        <a:solidFill>
          <a:schemeClr val="tx1"/>
        </a:solidFill>
        <a:latin typeface="Tahoma" panose="020B0604030504040204" pitchFamily="34" charset="0"/>
        <a:ea typeface="+mn-ea"/>
        <a:cs typeface="+mn-cs"/>
      </a:defRPr>
    </a:lvl8pPr>
    <a:lvl9pPr marL="3657600" algn="l" defTabSz="914400" rtl="0" eaLnBrk="1" latinLnBrk="0" hangingPunct="1">
      <a:defRPr sz="8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37" autoAdjust="0"/>
    <p:restoredTop sz="90929"/>
  </p:normalViewPr>
  <p:slideViewPr>
    <p:cSldViewPr>
      <p:cViewPr varScale="1">
        <p:scale>
          <a:sx n="99" d="100"/>
          <a:sy n="99" d="100"/>
        </p:scale>
        <p:origin x="162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6F959C7-88AE-4871-BABD-4FC89C6D696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en-US"/>
          </a:p>
        </p:txBody>
      </p:sp>
      <p:sp>
        <p:nvSpPr>
          <p:cNvPr id="36867" name="Rectangle 3">
            <a:extLst>
              <a:ext uri="{FF2B5EF4-FFF2-40B4-BE49-F238E27FC236}">
                <a16:creationId xmlns:a16="http://schemas.microsoft.com/office/drawing/2014/main" id="{8CE97B9D-8E15-4F76-BEAC-4BB133960372}"/>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47108" name="Rectangle 4">
            <a:extLst>
              <a:ext uri="{FF2B5EF4-FFF2-40B4-BE49-F238E27FC236}">
                <a16:creationId xmlns:a16="http://schemas.microsoft.com/office/drawing/2014/main" id="{38CDAE28-1DC3-4557-8CFE-DA824E2D8EF5}"/>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a:extLst>
              <a:ext uri="{FF2B5EF4-FFF2-40B4-BE49-F238E27FC236}">
                <a16:creationId xmlns:a16="http://schemas.microsoft.com/office/drawing/2014/main" id="{C170BE48-AD9B-4238-ABB6-AEAD62106815}"/>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6870" name="Rectangle 6">
            <a:extLst>
              <a:ext uri="{FF2B5EF4-FFF2-40B4-BE49-F238E27FC236}">
                <a16:creationId xmlns:a16="http://schemas.microsoft.com/office/drawing/2014/main" id="{6435967E-A9D9-4038-9D84-0705C935458F}"/>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en-US"/>
          </a:p>
        </p:txBody>
      </p:sp>
      <p:sp>
        <p:nvSpPr>
          <p:cNvPr id="36871" name="Rectangle 7">
            <a:extLst>
              <a:ext uri="{FF2B5EF4-FFF2-40B4-BE49-F238E27FC236}">
                <a16:creationId xmlns:a16="http://schemas.microsoft.com/office/drawing/2014/main" id="{22487AF7-7857-430B-AB85-CE5B5AA48157}"/>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A2AA2BE-17DE-45A9-9D30-8A0076A1747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1B6C6AA-232A-480E-BF30-FED92006A76D}"/>
              </a:ext>
            </a:extLst>
          </p:cNvPr>
          <p:cNvGrpSpPr>
            <a:grpSpLocks/>
          </p:cNvGrpSpPr>
          <p:nvPr/>
        </p:nvGrpSpPr>
        <p:grpSpPr bwMode="auto">
          <a:xfrm>
            <a:off x="0" y="2438400"/>
            <a:ext cx="9009063" cy="1052513"/>
            <a:chOff x="0" y="1536"/>
            <a:chExt cx="5675" cy="663"/>
          </a:xfrm>
        </p:grpSpPr>
        <p:grpSp>
          <p:nvGrpSpPr>
            <p:cNvPr id="5" name="Group 3">
              <a:extLst>
                <a:ext uri="{FF2B5EF4-FFF2-40B4-BE49-F238E27FC236}">
                  <a16:creationId xmlns:a16="http://schemas.microsoft.com/office/drawing/2014/main" id="{2175DAE9-9C9A-48B3-8415-D8A90B86AAD0}"/>
                </a:ext>
              </a:extLst>
            </p:cNvPr>
            <p:cNvGrpSpPr>
              <a:grpSpLocks/>
            </p:cNvGrpSpPr>
            <p:nvPr/>
          </p:nvGrpSpPr>
          <p:grpSpPr bwMode="auto">
            <a:xfrm>
              <a:off x="183" y="1604"/>
              <a:ext cx="448" cy="299"/>
              <a:chOff x="720" y="336"/>
              <a:chExt cx="624" cy="432"/>
            </a:xfrm>
          </p:grpSpPr>
          <p:sp>
            <p:nvSpPr>
              <p:cNvPr id="12" name="Rectangle 4">
                <a:extLst>
                  <a:ext uri="{FF2B5EF4-FFF2-40B4-BE49-F238E27FC236}">
                    <a16:creationId xmlns:a16="http://schemas.microsoft.com/office/drawing/2014/main" id="{72C572A3-0845-44A7-89D2-CF402842E062}"/>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sp>
            <p:nvSpPr>
              <p:cNvPr id="13" name="Rectangle 5">
                <a:extLst>
                  <a:ext uri="{FF2B5EF4-FFF2-40B4-BE49-F238E27FC236}">
                    <a16:creationId xmlns:a16="http://schemas.microsoft.com/office/drawing/2014/main" id="{620A3D54-86AC-4FF1-AB17-74EEEFB2EDF1}"/>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grpSp>
        <p:grpSp>
          <p:nvGrpSpPr>
            <p:cNvPr id="6" name="Group 6">
              <a:extLst>
                <a:ext uri="{FF2B5EF4-FFF2-40B4-BE49-F238E27FC236}">
                  <a16:creationId xmlns:a16="http://schemas.microsoft.com/office/drawing/2014/main" id="{09AF5957-4D16-4205-8754-B8BD1D2317FC}"/>
                </a:ext>
              </a:extLst>
            </p:cNvPr>
            <p:cNvGrpSpPr>
              <a:grpSpLocks/>
            </p:cNvGrpSpPr>
            <p:nvPr/>
          </p:nvGrpSpPr>
          <p:grpSpPr bwMode="auto">
            <a:xfrm>
              <a:off x="261" y="1870"/>
              <a:ext cx="465" cy="299"/>
              <a:chOff x="912" y="2640"/>
              <a:chExt cx="672" cy="432"/>
            </a:xfrm>
          </p:grpSpPr>
          <p:sp>
            <p:nvSpPr>
              <p:cNvPr id="10" name="Rectangle 7">
                <a:extLst>
                  <a:ext uri="{FF2B5EF4-FFF2-40B4-BE49-F238E27FC236}">
                    <a16:creationId xmlns:a16="http://schemas.microsoft.com/office/drawing/2014/main" id="{5895016A-BDEA-43F4-9CCE-441FA171591F}"/>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sp>
            <p:nvSpPr>
              <p:cNvPr id="11" name="Rectangle 8">
                <a:extLst>
                  <a:ext uri="{FF2B5EF4-FFF2-40B4-BE49-F238E27FC236}">
                    <a16:creationId xmlns:a16="http://schemas.microsoft.com/office/drawing/2014/main" id="{3F8DD1F9-F539-4D3E-BEEB-033349648749}"/>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grpSp>
        <p:sp>
          <p:nvSpPr>
            <p:cNvPr id="7" name="Rectangle 9">
              <a:extLst>
                <a:ext uri="{FF2B5EF4-FFF2-40B4-BE49-F238E27FC236}">
                  <a16:creationId xmlns:a16="http://schemas.microsoft.com/office/drawing/2014/main" id="{DC658B27-9F07-404D-ADEB-5D2248040F59}"/>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sp>
          <p:nvSpPr>
            <p:cNvPr id="8" name="Rectangle 10">
              <a:extLst>
                <a:ext uri="{FF2B5EF4-FFF2-40B4-BE49-F238E27FC236}">
                  <a16:creationId xmlns:a16="http://schemas.microsoft.com/office/drawing/2014/main" id="{4291B2AF-9891-4512-8909-333497AC8BDB}"/>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sp>
          <p:nvSpPr>
            <p:cNvPr id="9" name="Rectangle 11">
              <a:extLst>
                <a:ext uri="{FF2B5EF4-FFF2-40B4-BE49-F238E27FC236}">
                  <a16:creationId xmlns:a16="http://schemas.microsoft.com/office/drawing/2014/main" id="{0033AF24-E67A-4DA8-9D9B-B0F3B366D31B}"/>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grpSp>
      <p:sp>
        <p:nvSpPr>
          <p:cNvPr id="35852" name="Rectangle 12"/>
          <p:cNvSpPr>
            <a:spLocks noGrp="1" noChangeArrowheads="1"/>
          </p:cNvSpPr>
          <p:nvPr>
            <p:ph type="ctrTitle"/>
          </p:nvPr>
        </p:nvSpPr>
        <p:spPr>
          <a:xfrm>
            <a:off x="990600" y="1828800"/>
            <a:ext cx="7772400" cy="1143000"/>
          </a:xfrm>
        </p:spPr>
        <p:txBody>
          <a:bodyPr/>
          <a:lstStyle>
            <a:lvl1pPr>
              <a:defRPr/>
            </a:lvl1pPr>
          </a:lstStyle>
          <a:p>
            <a:pPr lvl="0"/>
            <a:r>
              <a:rPr lang="en-US" altLang="en-US" noProof="0"/>
              <a:t>Click to edit Master title style</a:t>
            </a:r>
          </a:p>
        </p:txBody>
      </p:sp>
      <p:sp>
        <p:nvSpPr>
          <p:cNvPr id="3585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14" name="Rectangle 14">
            <a:extLst>
              <a:ext uri="{FF2B5EF4-FFF2-40B4-BE49-F238E27FC236}">
                <a16:creationId xmlns:a16="http://schemas.microsoft.com/office/drawing/2014/main" id="{51CA747E-EBE8-4E81-A8CC-6536F4D32797}"/>
              </a:ext>
            </a:extLst>
          </p:cNvPr>
          <p:cNvSpPr>
            <a:spLocks noGrp="1" noChangeArrowheads="1"/>
          </p:cNvSpPr>
          <p:nvPr>
            <p:ph type="dt" sz="half" idx="10"/>
          </p:nvPr>
        </p:nvSpPr>
        <p:spPr>
          <a:xfrm>
            <a:off x="990600" y="6248400"/>
            <a:ext cx="1905000" cy="457200"/>
          </a:xfrm>
        </p:spPr>
        <p:txBody>
          <a:bodyPr/>
          <a:lstStyle>
            <a:lvl1pPr>
              <a:defRPr smtClean="0">
                <a:solidFill>
                  <a:schemeClr val="bg2"/>
                </a:solidFill>
              </a:defRPr>
            </a:lvl1pPr>
          </a:lstStyle>
          <a:p>
            <a:pPr>
              <a:defRPr/>
            </a:pPr>
            <a:endParaRPr lang="en-US" altLang="en-US"/>
          </a:p>
        </p:txBody>
      </p:sp>
      <p:sp>
        <p:nvSpPr>
          <p:cNvPr id="15" name="Rectangle 15">
            <a:extLst>
              <a:ext uri="{FF2B5EF4-FFF2-40B4-BE49-F238E27FC236}">
                <a16:creationId xmlns:a16="http://schemas.microsoft.com/office/drawing/2014/main" id="{C1949EC2-7DD1-48F4-B7E0-DC2599CB65B3}"/>
              </a:ext>
            </a:extLst>
          </p:cNvPr>
          <p:cNvSpPr>
            <a:spLocks noGrp="1" noChangeArrowheads="1"/>
          </p:cNvSpPr>
          <p:nvPr>
            <p:ph type="ftr" sz="quarter" idx="11"/>
          </p:nvPr>
        </p:nvSpPr>
        <p:spPr>
          <a:xfrm>
            <a:off x="3429000" y="6248400"/>
            <a:ext cx="2895600" cy="457200"/>
          </a:xfrm>
        </p:spPr>
        <p:txBody>
          <a:bodyPr/>
          <a:lstStyle>
            <a:lvl1pPr>
              <a:defRPr smtClean="0">
                <a:solidFill>
                  <a:schemeClr val="bg2"/>
                </a:solidFill>
              </a:defRPr>
            </a:lvl1pPr>
          </a:lstStyle>
          <a:p>
            <a:pPr>
              <a:defRPr/>
            </a:pPr>
            <a:r>
              <a:rPr lang="en-US" altLang="en-US"/>
              <a:t>© Robert J. Marks II</a:t>
            </a:r>
          </a:p>
        </p:txBody>
      </p:sp>
      <p:sp>
        <p:nvSpPr>
          <p:cNvPr id="16" name="Rectangle 16">
            <a:extLst>
              <a:ext uri="{FF2B5EF4-FFF2-40B4-BE49-F238E27FC236}">
                <a16:creationId xmlns:a16="http://schemas.microsoft.com/office/drawing/2014/main" id="{DFF3B395-2F9C-4E13-89E9-EDF8EEFC45BE}"/>
              </a:ext>
            </a:extLst>
          </p:cNvPr>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E3A782AF-D006-40FC-9F42-64403B6E1666}" type="slidenum">
              <a:rPr lang="en-US" altLang="en-US"/>
              <a:pPr/>
              <a:t>‹#›</a:t>
            </a:fld>
            <a:endParaRPr lang="en-US" altLang="en-US"/>
          </a:p>
        </p:txBody>
      </p:sp>
    </p:spTree>
    <p:extLst>
      <p:ext uri="{BB962C8B-B14F-4D97-AF65-F5344CB8AC3E}">
        <p14:creationId xmlns:p14="http://schemas.microsoft.com/office/powerpoint/2010/main" val="89209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7AD8E7C1-464B-4BDD-97D7-409AA12D12F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2F28808A-8F7C-4295-B7A2-3F5A49F3D458}"/>
              </a:ext>
            </a:extLst>
          </p:cNvPr>
          <p:cNvSpPr>
            <a:spLocks noGrp="1" noChangeArrowheads="1"/>
          </p:cNvSpPr>
          <p:nvPr>
            <p:ph type="ftr" sz="quarter" idx="11"/>
          </p:nvPr>
        </p:nvSpPr>
        <p:spPr>
          <a:ln/>
        </p:spPr>
        <p:txBody>
          <a:bodyPr/>
          <a:lstStyle>
            <a:lvl1pPr>
              <a:defRPr/>
            </a:lvl1pPr>
          </a:lstStyle>
          <a:p>
            <a:pPr>
              <a:defRPr/>
            </a:pPr>
            <a:r>
              <a:rPr lang="en-US" altLang="en-US"/>
              <a:t>© Robert J. Marks II</a:t>
            </a:r>
          </a:p>
        </p:txBody>
      </p:sp>
      <p:sp>
        <p:nvSpPr>
          <p:cNvPr id="6" name="Rectangle 13">
            <a:extLst>
              <a:ext uri="{FF2B5EF4-FFF2-40B4-BE49-F238E27FC236}">
                <a16:creationId xmlns:a16="http://schemas.microsoft.com/office/drawing/2014/main" id="{A184C799-2DA4-49B7-9D08-2384B08A9163}"/>
              </a:ext>
            </a:extLst>
          </p:cNvPr>
          <p:cNvSpPr>
            <a:spLocks noGrp="1" noChangeArrowheads="1"/>
          </p:cNvSpPr>
          <p:nvPr>
            <p:ph type="sldNum" sz="quarter" idx="12"/>
          </p:nvPr>
        </p:nvSpPr>
        <p:spPr>
          <a:ln/>
        </p:spPr>
        <p:txBody>
          <a:bodyPr/>
          <a:lstStyle>
            <a:lvl1pPr>
              <a:defRPr/>
            </a:lvl1pPr>
          </a:lstStyle>
          <a:p>
            <a:fld id="{9B09B0F6-1561-44F0-8F83-34906A2ED29D}" type="slidenum">
              <a:rPr lang="en-US" altLang="en-US"/>
              <a:pPr/>
              <a:t>‹#›</a:t>
            </a:fld>
            <a:endParaRPr lang="en-US" altLang="en-US"/>
          </a:p>
        </p:txBody>
      </p:sp>
    </p:spTree>
    <p:extLst>
      <p:ext uri="{BB962C8B-B14F-4D97-AF65-F5344CB8AC3E}">
        <p14:creationId xmlns:p14="http://schemas.microsoft.com/office/powerpoint/2010/main" val="4114447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6818233A-0878-4F79-8CB9-CADE383EAFF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E596E2E2-7484-4193-8F99-2FE1575C8B5B}"/>
              </a:ext>
            </a:extLst>
          </p:cNvPr>
          <p:cNvSpPr>
            <a:spLocks noGrp="1" noChangeArrowheads="1"/>
          </p:cNvSpPr>
          <p:nvPr>
            <p:ph type="ftr" sz="quarter" idx="11"/>
          </p:nvPr>
        </p:nvSpPr>
        <p:spPr>
          <a:ln/>
        </p:spPr>
        <p:txBody>
          <a:bodyPr/>
          <a:lstStyle>
            <a:lvl1pPr>
              <a:defRPr/>
            </a:lvl1pPr>
          </a:lstStyle>
          <a:p>
            <a:pPr>
              <a:defRPr/>
            </a:pPr>
            <a:r>
              <a:rPr lang="en-US" altLang="en-US"/>
              <a:t>© Robert J. Marks II</a:t>
            </a:r>
          </a:p>
        </p:txBody>
      </p:sp>
      <p:sp>
        <p:nvSpPr>
          <p:cNvPr id="6" name="Rectangle 13">
            <a:extLst>
              <a:ext uri="{FF2B5EF4-FFF2-40B4-BE49-F238E27FC236}">
                <a16:creationId xmlns:a16="http://schemas.microsoft.com/office/drawing/2014/main" id="{AB5C5264-A32D-4F20-8158-C6C510A7A294}"/>
              </a:ext>
            </a:extLst>
          </p:cNvPr>
          <p:cNvSpPr>
            <a:spLocks noGrp="1" noChangeArrowheads="1"/>
          </p:cNvSpPr>
          <p:nvPr>
            <p:ph type="sldNum" sz="quarter" idx="12"/>
          </p:nvPr>
        </p:nvSpPr>
        <p:spPr>
          <a:ln/>
        </p:spPr>
        <p:txBody>
          <a:bodyPr/>
          <a:lstStyle>
            <a:lvl1pPr>
              <a:defRPr/>
            </a:lvl1pPr>
          </a:lstStyle>
          <a:p>
            <a:fld id="{6255D08C-55A7-4F56-8C26-8DE5BCECA9EC}" type="slidenum">
              <a:rPr lang="en-US" altLang="en-US"/>
              <a:pPr/>
              <a:t>‹#›</a:t>
            </a:fld>
            <a:endParaRPr lang="en-US" altLang="en-US"/>
          </a:p>
        </p:txBody>
      </p:sp>
    </p:spTree>
    <p:extLst>
      <p:ext uri="{BB962C8B-B14F-4D97-AF65-F5344CB8AC3E}">
        <p14:creationId xmlns:p14="http://schemas.microsoft.com/office/powerpoint/2010/main" val="205046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39EA91E5-CAED-4B86-9026-05461CF18CB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2C73DD8B-46C3-45CA-BB12-62288526B895}"/>
              </a:ext>
            </a:extLst>
          </p:cNvPr>
          <p:cNvSpPr>
            <a:spLocks noGrp="1" noChangeArrowheads="1"/>
          </p:cNvSpPr>
          <p:nvPr>
            <p:ph type="ftr" sz="quarter" idx="11"/>
          </p:nvPr>
        </p:nvSpPr>
        <p:spPr>
          <a:ln/>
        </p:spPr>
        <p:txBody>
          <a:bodyPr/>
          <a:lstStyle>
            <a:lvl1pPr>
              <a:defRPr/>
            </a:lvl1pPr>
          </a:lstStyle>
          <a:p>
            <a:pPr>
              <a:defRPr/>
            </a:pPr>
            <a:r>
              <a:rPr lang="en-US" altLang="en-US"/>
              <a:t>© Robert J. Marks II</a:t>
            </a:r>
          </a:p>
        </p:txBody>
      </p:sp>
      <p:sp>
        <p:nvSpPr>
          <p:cNvPr id="6" name="Rectangle 13">
            <a:extLst>
              <a:ext uri="{FF2B5EF4-FFF2-40B4-BE49-F238E27FC236}">
                <a16:creationId xmlns:a16="http://schemas.microsoft.com/office/drawing/2014/main" id="{90363EB4-BA92-41A3-8473-0539BAD48404}"/>
              </a:ext>
            </a:extLst>
          </p:cNvPr>
          <p:cNvSpPr>
            <a:spLocks noGrp="1" noChangeArrowheads="1"/>
          </p:cNvSpPr>
          <p:nvPr>
            <p:ph type="sldNum" sz="quarter" idx="12"/>
          </p:nvPr>
        </p:nvSpPr>
        <p:spPr>
          <a:ln/>
        </p:spPr>
        <p:txBody>
          <a:bodyPr/>
          <a:lstStyle>
            <a:lvl1pPr>
              <a:defRPr/>
            </a:lvl1pPr>
          </a:lstStyle>
          <a:p>
            <a:fld id="{291B30E5-B205-4FC8-A6E5-47F15A7D12CE}" type="slidenum">
              <a:rPr lang="en-US" altLang="en-US"/>
              <a:pPr/>
              <a:t>‹#›</a:t>
            </a:fld>
            <a:endParaRPr lang="en-US" altLang="en-US"/>
          </a:p>
        </p:txBody>
      </p:sp>
    </p:spTree>
    <p:extLst>
      <p:ext uri="{BB962C8B-B14F-4D97-AF65-F5344CB8AC3E}">
        <p14:creationId xmlns:p14="http://schemas.microsoft.com/office/powerpoint/2010/main" val="3473113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CF039F95-4253-4D48-BA8A-911B3113693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369D6FDC-3298-4370-8029-6F89A9EE3DD2}"/>
              </a:ext>
            </a:extLst>
          </p:cNvPr>
          <p:cNvSpPr>
            <a:spLocks noGrp="1" noChangeArrowheads="1"/>
          </p:cNvSpPr>
          <p:nvPr>
            <p:ph type="ftr" sz="quarter" idx="11"/>
          </p:nvPr>
        </p:nvSpPr>
        <p:spPr>
          <a:ln/>
        </p:spPr>
        <p:txBody>
          <a:bodyPr/>
          <a:lstStyle>
            <a:lvl1pPr>
              <a:defRPr/>
            </a:lvl1pPr>
          </a:lstStyle>
          <a:p>
            <a:pPr>
              <a:defRPr/>
            </a:pPr>
            <a:r>
              <a:rPr lang="en-US" altLang="en-US"/>
              <a:t>© Robert J. Marks II</a:t>
            </a:r>
          </a:p>
        </p:txBody>
      </p:sp>
      <p:sp>
        <p:nvSpPr>
          <p:cNvPr id="6" name="Rectangle 13">
            <a:extLst>
              <a:ext uri="{FF2B5EF4-FFF2-40B4-BE49-F238E27FC236}">
                <a16:creationId xmlns:a16="http://schemas.microsoft.com/office/drawing/2014/main" id="{4C556D7B-E6DB-4862-B9B0-82A212894121}"/>
              </a:ext>
            </a:extLst>
          </p:cNvPr>
          <p:cNvSpPr>
            <a:spLocks noGrp="1" noChangeArrowheads="1"/>
          </p:cNvSpPr>
          <p:nvPr>
            <p:ph type="sldNum" sz="quarter" idx="12"/>
          </p:nvPr>
        </p:nvSpPr>
        <p:spPr>
          <a:ln/>
        </p:spPr>
        <p:txBody>
          <a:bodyPr/>
          <a:lstStyle>
            <a:lvl1pPr>
              <a:defRPr/>
            </a:lvl1pPr>
          </a:lstStyle>
          <a:p>
            <a:fld id="{3A1825E4-06C7-406A-AE7F-11FAB2230600}" type="slidenum">
              <a:rPr lang="en-US" altLang="en-US"/>
              <a:pPr/>
              <a:t>‹#›</a:t>
            </a:fld>
            <a:endParaRPr lang="en-US" altLang="en-US"/>
          </a:p>
        </p:txBody>
      </p:sp>
    </p:spTree>
    <p:extLst>
      <p:ext uri="{BB962C8B-B14F-4D97-AF65-F5344CB8AC3E}">
        <p14:creationId xmlns:p14="http://schemas.microsoft.com/office/powerpoint/2010/main" val="56120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2C078FCA-7B39-43EB-8215-D2983F65AD9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BC7EB48D-B59B-4C0B-B1F6-63E73B3D8CF9}"/>
              </a:ext>
            </a:extLst>
          </p:cNvPr>
          <p:cNvSpPr>
            <a:spLocks noGrp="1" noChangeArrowheads="1"/>
          </p:cNvSpPr>
          <p:nvPr>
            <p:ph type="ftr" sz="quarter" idx="11"/>
          </p:nvPr>
        </p:nvSpPr>
        <p:spPr>
          <a:ln/>
        </p:spPr>
        <p:txBody>
          <a:bodyPr/>
          <a:lstStyle>
            <a:lvl1pPr>
              <a:defRPr/>
            </a:lvl1pPr>
          </a:lstStyle>
          <a:p>
            <a:pPr>
              <a:defRPr/>
            </a:pPr>
            <a:r>
              <a:rPr lang="en-US" altLang="en-US"/>
              <a:t>© Robert J. Marks II</a:t>
            </a:r>
          </a:p>
        </p:txBody>
      </p:sp>
      <p:sp>
        <p:nvSpPr>
          <p:cNvPr id="7" name="Rectangle 13">
            <a:extLst>
              <a:ext uri="{FF2B5EF4-FFF2-40B4-BE49-F238E27FC236}">
                <a16:creationId xmlns:a16="http://schemas.microsoft.com/office/drawing/2014/main" id="{7FE5BF3E-C74C-43A7-9EE2-0D2AC4894AAC}"/>
              </a:ext>
            </a:extLst>
          </p:cNvPr>
          <p:cNvSpPr>
            <a:spLocks noGrp="1" noChangeArrowheads="1"/>
          </p:cNvSpPr>
          <p:nvPr>
            <p:ph type="sldNum" sz="quarter" idx="12"/>
          </p:nvPr>
        </p:nvSpPr>
        <p:spPr>
          <a:ln/>
        </p:spPr>
        <p:txBody>
          <a:bodyPr/>
          <a:lstStyle>
            <a:lvl1pPr>
              <a:defRPr/>
            </a:lvl1pPr>
          </a:lstStyle>
          <a:p>
            <a:fld id="{62CA6FAB-20DB-4000-B231-7B004929722B}" type="slidenum">
              <a:rPr lang="en-US" altLang="en-US"/>
              <a:pPr/>
              <a:t>‹#›</a:t>
            </a:fld>
            <a:endParaRPr lang="en-US" altLang="en-US"/>
          </a:p>
        </p:txBody>
      </p:sp>
    </p:spTree>
    <p:extLst>
      <p:ext uri="{BB962C8B-B14F-4D97-AF65-F5344CB8AC3E}">
        <p14:creationId xmlns:p14="http://schemas.microsoft.com/office/powerpoint/2010/main" val="290708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A0BAB4BC-4B7E-4482-9088-D9B44700A0D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2">
            <a:extLst>
              <a:ext uri="{FF2B5EF4-FFF2-40B4-BE49-F238E27FC236}">
                <a16:creationId xmlns:a16="http://schemas.microsoft.com/office/drawing/2014/main" id="{DF37EB29-717E-492F-AA77-ECD8F14DE35F}"/>
              </a:ext>
            </a:extLst>
          </p:cNvPr>
          <p:cNvSpPr>
            <a:spLocks noGrp="1" noChangeArrowheads="1"/>
          </p:cNvSpPr>
          <p:nvPr>
            <p:ph type="ftr" sz="quarter" idx="11"/>
          </p:nvPr>
        </p:nvSpPr>
        <p:spPr>
          <a:ln/>
        </p:spPr>
        <p:txBody>
          <a:bodyPr/>
          <a:lstStyle>
            <a:lvl1pPr>
              <a:defRPr/>
            </a:lvl1pPr>
          </a:lstStyle>
          <a:p>
            <a:pPr>
              <a:defRPr/>
            </a:pPr>
            <a:r>
              <a:rPr lang="en-US" altLang="en-US"/>
              <a:t>© Robert J. Marks II</a:t>
            </a:r>
          </a:p>
        </p:txBody>
      </p:sp>
      <p:sp>
        <p:nvSpPr>
          <p:cNvPr id="9" name="Rectangle 13">
            <a:extLst>
              <a:ext uri="{FF2B5EF4-FFF2-40B4-BE49-F238E27FC236}">
                <a16:creationId xmlns:a16="http://schemas.microsoft.com/office/drawing/2014/main" id="{F0BA32DE-4EB4-455B-9DE4-7190587BD40A}"/>
              </a:ext>
            </a:extLst>
          </p:cNvPr>
          <p:cNvSpPr>
            <a:spLocks noGrp="1" noChangeArrowheads="1"/>
          </p:cNvSpPr>
          <p:nvPr>
            <p:ph type="sldNum" sz="quarter" idx="12"/>
          </p:nvPr>
        </p:nvSpPr>
        <p:spPr>
          <a:ln/>
        </p:spPr>
        <p:txBody>
          <a:bodyPr/>
          <a:lstStyle>
            <a:lvl1pPr>
              <a:defRPr/>
            </a:lvl1pPr>
          </a:lstStyle>
          <a:p>
            <a:fld id="{5C15D760-9B50-4472-AF0F-821BE0BBE664}" type="slidenum">
              <a:rPr lang="en-US" altLang="en-US"/>
              <a:pPr/>
              <a:t>‹#›</a:t>
            </a:fld>
            <a:endParaRPr lang="en-US" altLang="en-US"/>
          </a:p>
        </p:txBody>
      </p:sp>
    </p:spTree>
    <p:extLst>
      <p:ext uri="{BB962C8B-B14F-4D97-AF65-F5344CB8AC3E}">
        <p14:creationId xmlns:p14="http://schemas.microsoft.com/office/powerpoint/2010/main" val="3661842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C66BE156-4AC0-4A2D-967C-DC709CF928A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2">
            <a:extLst>
              <a:ext uri="{FF2B5EF4-FFF2-40B4-BE49-F238E27FC236}">
                <a16:creationId xmlns:a16="http://schemas.microsoft.com/office/drawing/2014/main" id="{3D432497-FCC7-4001-86A6-40600B6A5477}"/>
              </a:ext>
            </a:extLst>
          </p:cNvPr>
          <p:cNvSpPr>
            <a:spLocks noGrp="1" noChangeArrowheads="1"/>
          </p:cNvSpPr>
          <p:nvPr>
            <p:ph type="ftr" sz="quarter" idx="11"/>
          </p:nvPr>
        </p:nvSpPr>
        <p:spPr>
          <a:ln/>
        </p:spPr>
        <p:txBody>
          <a:bodyPr/>
          <a:lstStyle>
            <a:lvl1pPr>
              <a:defRPr/>
            </a:lvl1pPr>
          </a:lstStyle>
          <a:p>
            <a:pPr>
              <a:defRPr/>
            </a:pPr>
            <a:r>
              <a:rPr lang="en-US" altLang="en-US"/>
              <a:t>© Robert J. Marks II</a:t>
            </a:r>
          </a:p>
        </p:txBody>
      </p:sp>
      <p:sp>
        <p:nvSpPr>
          <p:cNvPr id="5" name="Rectangle 13">
            <a:extLst>
              <a:ext uri="{FF2B5EF4-FFF2-40B4-BE49-F238E27FC236}">
                <a16:creationId xmlns:a16="http://schemas.microsoft.com/office/drawing/2014/main" id="{1C8A99AA-3CAB-4CE6-8B30-997A65C4A6A3}"/>
              </a:ext>
            </a:extLst>
          </p:cNvPr>
          <p:cNvSpPr>
            <a:spLocks noGrp="1" noChangeArrowheads="1"/>
          </p:cNvSpPr>
          <p:nvPr>
            <p:ph type="sldNum" sz="quarter" idx="12"/>
          </p:nvPr>
        </p:nvSpPr>
        <p:spPr>
          <a:ln/>
        </p:spPr>
        <p:txBody>
          <a:bodyPr/>
          <a:lstStyle>
            <a:lvl1pPr>
              <a:defRPr/>
            </a:lvl1pPr>
          </a:lstStyle>
          <a:p>
            <a:fld id="{77FD8068-E461-4E4E-9295-22CA10E4ACFE}" type="slidenum">
              <a:rPr lang="en-US" altLang="en-US"/>
              <a:pPr/>
              <a:t>‹#›</a:t>
            </a:fld>
            <a:endParaRPr lang="en-US" altLang="en-US"/>
          </a:p>
        </p:txBody>
      </p:sp>
    </p:spTree>
    <p:extLst>
      <p:ext uri="{BB962C8B-B14F-4D97-AF65-F5344CB8AC3E}">
        <p14:creationId xmlns:p14="http://schemas.microsoft.com/office/powerpoint/2010/main" val="121246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E44BF403-996F-43FF-A6E1-ADF2B60DC40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2">
            <a:extLst>
              <a:ext uri="{FF2B5EF4-FFF2-40B4-BE49-F238E27FC236}">
                <a16:creationId xmlns:a16="http://schemas.microsoft.com/office/drawing/2014/main" id="{DD4B33A0-3C6E-469E-97A2-53830A358CAB}"/>
              </a:ext>
            </a:extLst>
          </p:cNvPr>
          <p:cNvSpPr>
            <a:spLocks noGrp="1" noChangeArrowheads="1"/>
          </p:cNvSpPr>
          <p:nvPr>
            <p:ph type="ftr" sz="quarter" idx="11"/>
          </p:nvPr>
        </p:nvSpPr>
        <p:spPr>
          <a:ln/>
        </p:spPr>
        <p:txBody>
          <a:bodyPr/>
          <a:lstStyle>
            <a:lvl1pPr>
              <a:defRPr/>
            </a:lvl1pPr>
          </a:lstStyle>
          <a:p>
            <a:pPr>
              <a:defRPr/>
            </a:pPr>
            <a:r>
              <a:rPr lang="en-US" altLang="en-US"/>
              <a:t>© Robert J. Marks II</a:t>
            </a:r>
          </a:p>
        </p:txBody>
      </p:sp>
      <p:sp>
        <p:nvSpPr>
          <p:cNvPr id="4" name="Rectangle 13">
            <a:extLst>
              <a:ext uri="{FF2B5EF4-FFF2-40B4-BE49-F238E27FC236}">
                <a16:creationId xmlns:a16="http://schemas.microsoft.com/office/drawing/2014/main" id="{4C9CEDC5-C1F4-4C7C-8305-24F50B14E0AD}"/>
              </a:ext>
            </a:extLst>
          </p:cNvPr>
          <p:cNvSpPr>
            <a:spLocks noGrp="1" noChangeArrowheads="1"/>
          </p:cNvSpPr>
          <p:nvPr>
            <p:ph type="sldNum" sz="quarter" idx="12"/>
          </p:nvPr>
        </p:nvSpPr>
        <p:spPr>
          <a:ln/>
        </p:spPr>
        <p:txBody>
          <a:bodyPr/>
          <a:lstStyle>
            <a:lvl1pPr>
              <a:defRPr/>
            </a:lvl1pPr>
          </a:lstStyle>
          <a:p>
            <a:fld id="{D5ED43C4-8200-4836-846F-9C966C545BE2}" type="slidenum">
              <a:rPr lang="en-US" altLang="en-US"/>
              <a:pPr/>
              <a:t>‹#›</a:t>
            </a:fld>
            <a:endParaRPr lang="en-US" altLang="en-US"/>
          </a:p>
        </p:txBody>
      </p:sp>
    </p:spTree>
    <p:extLst>
      <p:ext uri="{BB962C8B-B14F-4D97-AF65-F5344CB8AC3E}">
        <p14:creationId xmlns:p14="http://schemas.microsoft.com/office/powerpoint/2010/main" val="694060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022F37F4-2699-4822-AE9D-23A1537BD98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AE4C1DB8-47A2-4A1E-81F3-5DB4BE1C8FFB}"/>
              </a:ext>
            </a:extLst>
          </p:cNvPr>
          <p:cNvSpPr>
            <a:spLocks noGrp="1" noChangeArrowheads="1"/>
          </p:cNvSpPr>
          <p:nvPr>
            <p:ph type="ftr" sz="quarter" idx="11"/>
          </p:nvPr>
        </p:nvSpPr>
        <p:spPr>
          <a:ln/>
        </p:spPr>
        <p:txBody>
          <a:bodyPr/>
          <a:lstStyle>
            <a:lvl1pPr>
              <a:defRPr/>
            </a:lvl1pPr>
          </a:lstStyle>
          <a:p>
            <a:pPr>
              <a:defRPr/>
            </a:pPr>
            <a:r>
              <a:rPr lang="en-US" altLang="en-US"/>
              <a:t>© Robert J. Marks II</a:t>
            </a:r>
          </a:p>
        </p:txBody>
      </p:sp>
      <p:sp>
        <p:nvSpPr>
          <p:cNvPr id="7" name="Rectangle 13">
            <a:extLst>
              <a:ext uri="{FF2B5EF4-FFF2-40B4-BE49-F238E27FC236}">
                <a16:creationId xmlns:a16="http://schemas.microsoft.com/office/drawing/2014/main" id="{5E446E2E-9C6F-425E-BD8E-078014660D2C}"/>
              </a:ext>
            </a:extLst>
          </p:cNvPr>
          <p:cNvSpPr>
            <a:spLocks noGrp="1" noChangeArrowheads="1"/>
          </p:cNvSpPr>
          <p:nvPr>
            <p:ph type="sldNum" sz="quarter" idx="12"/>
          </p:nvPr>
        </p:nvSpPr>
        <p:spPr>
          <a:ln/>
        </p:spPr>
        <p:txBody>
          <a:bodyPr/>
          <a:lstStyle>
            <a:lvl1pPr>
              <a:defRPr/>
            </a:lvl1pPr>
          </a:lstStyle>
          <a:p>
            <a:fld id="{C35B6BB9-4D28-418B-BE1F-EF81A53321F9}" type="slidenum">
              <a:rPr lang="en-US" altLang="en-US"/>
              <a:pPr/>
              <a:t>‹#›</a:t>
            </a:fld>
            <a:endParaRPr lang="en-US" altLang="en-US"/>
          </a:p>
        </p:txBody>
      </p:sp>
    </p:spTree>
    <p:extLst>
      <p:ext uri="{BB962C8B-B14F-4D97-AF65-F5344CB8AC3E}">
        <p14:creationId xmlns:p14="http://schemas.microsoft.com/office/powerpoint/2010/main" val="2952576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608D5660-B170-46EC-B8E6-D1B02C6F49B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CB695E8C-F7EC-452A-88A9-B51691E0389A}"/>
              </a:ext>
            </a:extLst>
          </p:cNvPr>
          <p:cNvSpPr>
            <a:spLocks noGrp="1" noChangeArrowheads="1"/>
          </p:cNvSpPr>
          <p:nvPr>
            <p:ph type="ftr" sz="quarter" idx="11"/>
          </p:nvPr>
        </p:nvSpPr>
        <p:spPr>
          <a:ln/>
        </p:spPr>
        <p:txBody>
          <a:bodyPr/>
          <a:lstStyle>
            <a:lvl1pPr>
              <a:defRPr/>
            </a:lvl1pPr>
          </a:lstStyle>
          <a:p>
            <a:pPr>
              <a:defRPr/>
            </a:pPr>
            <a:r>
              <a:rPr lang="en-US" altLang="en-US"/>
              <a:t>© Robert J. Marks II</a:t>
            </a:r>
          </a:p>
        </p:txBody>
      </p:sp>
      <p:sp>
        <p:nvSpPr>
          <p:cNvPr id="7" name="Rectangle 13">
            <a:extLst>
              <a:ext uri="{FF2B5EF4-FFF2-40B4-BE49-F238E27FC236}">
                <a16:creationId xmlns:a16="http://schemas.microsoft.com/office/drawing/2014/main" id="{BF02792A-6243-4BB5-AE5A-52059C3763B1}"/>
              </a:ext>
            </a:extLst>
          </p:cNvPr>
          <p:cNvSpPr>
            <a:spLocks noGrp="1" noChangeArrowheads="1"/>
          </p:cNvSpPr>
          <p:nvPr>
            <p:ph type="sldNum" sz="quarter" idx="12"/>
          </p:nvPr>
        </p:nvSpPr>
        <p:spPr>
          <a:ln/>
        </p:spPr>
        <p:txBody>
          <a:bodyPr/>
          <a:lstStyle>
            <a:lvl1pPr>
              <a:defRPr/>
            </a:lvl1pPr>
          </a:lstStyle>
          <a:p>
            <a:fld id="{0EF72E2C-7258-48E6-9F46-2019399B76F4}" type="slidenum">
              <a:rPr lang="en-US" altLang="en-US"/>
              <a:pPr/>
              <a:t>‹#›</a:t>
            </a:fld>
            <a:endParaRPr lang="en-US" altLang="en-US"/>
          </a:p>
        </p:txBody>
      </p:sp>
    </p:spTree>
    <p:extLst>
      <p:ext uri="{BB962C8B-B14F-4D97-AF65-F5344CB8AC3E}">
        <p14:creationId xmlns:p14="http://schemas.microsoft.com/office/powerpoint/2010/main" val="2249235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42F1AAA-E7BC-4E97-8BAF-090951922C8B}"/>
              </a:ext>
            </a:extLst>
          </p:cNvPr>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algn="ctr" eaLnBrk="1" hangingPunct="1"/>
            <a:endParaRPr kumimoji="1" lang="en-US" altLang="en-US" sz="2400"/>
          </a:p>
        </p:txBody>
      </p:sp>
      <p:sp>
        <p:nvSpPr>
          <p:cNvPr id="1027" name="Rectangle 3">
            <a:extLst>
              <a:ext uri="{FF2B5EF4-FFF2-40B4-BE49-F238E27FC236}">
                <a16:creationId xmlns:a16="http://schemas.microsoft.com/office/drawing/2014/main" id="{BD2538CF-3C44-4663-B7E7-A8036B685FD8}"/>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algn="ctr" eaLnBrk="1" hangingPunct="1"/>
            <a:endParaRPr kumimoji="1" lang="en-US" altLang="en-US" sz="2400"/>
          </a:p>
        </p:txBody>
      </p:sp>
      <p:sp>
        <p:nvSpPr>
          <p:cNvPr id="1028" name="Rectangle 4">
            <a:extLst>
              <a:ext uri="{FF2B5EF4-FFF2-40B4-BE49-F238E27FC236}">
                <a16:creationId xmlns:a16="http://schemas.microsoft.com/office/drawing/2014/main" id="{8B207FEA-C982-4126-9DA7-50DBEC226395}"/>
              </a:ext>
            </a:extLst>
          </p:cNvPr>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algn="ctr" eaLnBrk="1" hangingPunct="1"/>
            <a:endParaRPr kumimoji="1" lang="en-US" altLang="en-US" sz="2400"/>
          </a:p>
        </p:txBody>
      </p:sp>
      <p:sp>
        <p:nvSpPr>
          <p:cNvPr id="1029" name="Rectangle 5">
            <a:extLst>
              <a:ext uri="{FF2B5EF4-FFF2-40B4-BE49-F238E27FC236}">
                <a16:creationId xmlns:a16="http://schemas.microsoft.com/office/drawing/2014/main" id="{9C806544-2D69-4CB4-8F8F-1C430888794B}"/>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algn="ctr" eaLnBrk="1" hangingPunct="1"/>
            <a:endParaRPr kumimoji="1" lang="en-US" altLang="en-US" sz="2400"/>
          </a:p>
        </p:txBody>
      </p:sp>
      <p:sp>
        <p:nvSpPr>
          <p:cNvPr id="1030" name="Rectangle 6">
            <a:extLst>
              <a:ext uri="{FF2B5EF4-FFF2-40B4-BE49-F238E27FC236}">
                <a16:creationId xmlns:a16="http://schemas.microsoft.com/office/drawing/2014/main" id="{482020A2-184E-49DF-B0C5-F8C6E1F45AD1}"/>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algn="ctr" eaLnBrk="1" hangingPunct="1"/>
            <a:endParaRPr kumimoji="1" lang="en-US" altLang="en-US" sz="2400"/>
          </a:p>
        </p:txBody>
      </p:sp>
      <p:sp>
        <p:nvSpPr>
          <p:cNvPr id="1031" name="Rectangle 7">
            <a:extLst>
              <a:ext uri="{FF2B5EF4-FFF2-40B4-BE49-F238E27FC236}">
                <a16:creationId xmlns:a16="http://schemas.microsoft.com/office/drawing/2014/main" id="{D30EC03A-920C-4234-9BE1-79F82464C149}"/>
              </a:ext>
            </a:extLst>
          </p:cNvPr>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algn="ctr" eaLnBrk="1" hangingPunct="1"/>
            <a:endParaRPr kumimoji="1" lang="en-US" altLang="en-US" sz="2400"/>
          </a:p>
        </p:txBody>
      </p:sp>
      <p:sp>
        <p:nvSpPr>
          <p:cNvPr id="1032" name="Rectangle 8">
            <a:extLst>
              <a:ext uri="{FF2B5EF4-FFF2-40B4-BE49-F238E27FC236}">
                <a16:creationId xmlns:a16="http://schemas.microsoft.com/office/drawing/2014/main" id="{E55A6318-9356-4ECF-979B-3CA89A60324A}"/>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algn="ctr" eaLnBrk="1" hangingPunct="1"/>
            <a:endParaRPr kumimoji="1" lang="en-US" altLang="en-US" sz="2400"/>
          </a:p>
        </p:txBody>
      </p:sp>
      <p:sp>
        <p:nvSpPr>
          <p:cNvPr id="1033" name="Rectangle 9">
            <a:extLst>
              <a:ext uri="{FF2B5EF4-FFF2-40B4-BE49-F238E27FC236}">
                <a16:creationId xmlns:a16="http://schemas.microsoft.com/office/drawing/2014/main" id="{CD4FBF4D-A11F-49A1-BB97-D654C4934CAB}"/>
              </a:ext>
            </a:extLst>
          </p:cNvPr>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4" name="Rectangle 10">
            <a:extLst>
              <a:ext uri="{FF2B5EF4-FFF2-40B4-BE49-F238E27FC236}">
                <a16:creationId xmlns:a16="http://schemas.microsoft.com/office/drawing/2014/main" id="{636BFEB7-BBA8-4D04-B590-7BC6228C9DEB}"/>
              </a:ext>
            </a:extLst>
          </p:cNvPr>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4827" name="Rectangle 11">
            <a:extLst>
              <a:ext uri="{FF2B5EF4-FFF2-40B4-BE49-F238E27FC236}">
                <a16:creationId xmlns:a16="http://schemas.microsoft.com/office/drawing/2014/main" id="{73B9CC68-6E5E-41AA-867E-7FB300B695B2}"/>
              </a:ext>
            </a:extLst>
          </p:cNvPr>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smtClean="0"/>
            </a:lvl1pPr>
          </a:lstStyle>
          <a:p>
            <a:pPr>
              <a:defRPr/>
            </a:pPr>
            <a:endParaRPr lang="en-US" altLang="en-US"/>
          </a:p>
        </p:txBody>
      </p:sp>
      <p:sp>
        <p:nvSpPr>
          <p:cNvPr id="34828" name="Rectangle 12">
            <a:extLst>
              <a:ext uri="{FF2B5EF4-FFF2-40B4-BE49-F238E27FC236}">
                <a16:creationId xmlns:a16="http://schemas.microsoft.com/office/drawing/2014/main" id="{C0A006B8-FEE0-496F-89DE-6014DD5B6139}"/>
              </a:ext>
            </a:extLst>
          </p:cNvPr>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smtClean="0"/>
            </a:lvl1pPr>
          </a:lstStyle>
          <a:p>
            <a:pPr>
              <a:defRPr/>
            </a:pPr>
            <a:r>
              <a:rPr lang="en-US" altLang="en-US"/>
              <a:t>© Robert J. Marks II</a:t>
            </a:r>
          </a:p>
        </p:txBody>
      </p:sp>
      <p:sp>
        <p:nvSpPr>
          <p:cNvPr id="34829" name="Rectangle 13">
            <a:extLst>
              <a:ext uri="{FF2B5EF4-FFF2-40B4-BE49-F238E27FC236}">
                <a16:creationId xmlns:a16="http://schemas.microsoft.com/office/drawing/2014/main" id="{9BAD02D5-07D8-4D02-A116-8EA71AED1962}"/>
              </a:ext>
            </a:extLst>
          </p:cNvPr>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23D04000-12A5-4C1A-9629-4A0A2102808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23.wmf"/><Relationship Id="rId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24.wmf"/><Relationship Id="rId4" Type="http://schemas.openxmlformats.org/officeDocument/2006/relationships/oleObject" Target="../embeddings/oleObject20.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25.wmf"/><Relationship Id="rId7" Type="http://schemas.openxmlformats.org/officeDocument/2006/relationships/image" Target="../media/image27.wmf"/><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oleObject" Target="../embeddings/oleObject23.bin"/><Relationship Id="rId5" Type="http://schemas.openxmlformats.org/officeDocument/2006/relationships/image" Target="../media/image26.wmf"/><Relationship Id="rId4" Type="http://schemas.openxmlformats.org/officeDocument/2006/relationships/oleObject" Target="../embeddings/oleObject22.bin"/><Relationship Id="rId9"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0.wmf"/><Relationship Id="rId4" Type="http://schemas.openxmlformats.org/officeDocument/2006/relationships/oleObject" Target="../embeddings/oleObject25.bin"/></Relationships>
</file>

<file path=ppt/slides/_rels/slide1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26.bin"/><Relationship Id="rId1" Type="http://schemas.openxmlformats.org/officeDocument/2006/relationships/slideLayout" Target="../slideLayouts/slideLayout2.xml"/><Relationship Id="rId5" Type="http://schemas.openxmlformats.org/officeDocument/2006/relationships/image" Target="../media/image32.wmf"/><Relationship Id="rId4"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28.bin"/><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29.bin"/><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30.bin"/><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oleObject" Target="../embeddings/oleObject31.bin"/><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wmf"/></Relationships>
</file>

<file path=ppt/slides/_rels/slide2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4.wmf"/><Relationship Id="rId7" Type="http://schemas.openxmlformats.org/officeDocument/2006/relationships/image" Target="../media/image56.wmf"/><Relationship Id="rId2" Type="http://schemas.openxmlformats.org/officeDocument/2006/relationships/oleObject" Target="../embeddings/oleObject33.bin"/><Relationship Id="rId1" Type="http://schemas.openxmlformats.org/officeDocument/2006/relationships/slideLayout" Target="../slideLayouts/slideLayout7.xml"/><Relationship Id="rId6" Type="http://schemas.openxmlformats.org/officeDocument/2006/relationships/oleObject" Target="../embeddings/oleObject35.bin"/><Relationship Id="rId5" Type="http://schemas.openxmlformats.org/officeDocument/2006/relationships/image" Target="../media/image55.wmf"/><Relationship Id="rId4" Type="http://schemas.openxmlformats.org/officeDocument/2006/relationships/oleObject" Target="../embeddings/oleObject34.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8.wmf"/></Relationships>
</file>

<file path=ppt/slides/_rels/slide29.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37.bin"/><Relationship Id="rId1" Type="http://schemas.openxmlformats.org/officeDocument/2006/relationships/slideLayout" Target="../slideLayouts/slideLayout6.xml"/><Relationship Id="rId5" Type="http://schemas.openxmlformats.org/officeDocument/2006/relationships/image" Target="../media/image59.wmf"/><Relationship Id="rId4" Type="http://schemas.openxmlformats.org/officeDocument/2006/relationships/oleObject" Target="../embeddings/oleObject38.bin"/></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oleObject" Target="../embeddings/oleObject39.bin"/><Relationship Id="rId7" Type="http://schemas.openxmlformats.org/officeDocument/2006/relationships/image" Target="../media/image64.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wmf"/><Relationship Id="rId9" Type="http://schemas.openxmlformats.org/officeDocument/2006/relationships/image" Target="../media/image66.jpeg"/></Relationships>
</file>

<file path=ppt/slides/_rels/slide31.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67.wmf"/><Relationship Id="rId7" Type="http://schemas.openxmlformats.org/officeDocument/2006/relationships/image" Target="../media/image63.jpeg"/><Relationship Id="rId12" Type="http://schemas.openxmlformats.org/officeDocument/2006/relationships/image" Target="../media/image70.jpeg"/><Relationship Id="rId2" Type="http://schemas.openxmlformats.org/officeDocument/2006/relationships/oleObject" Target="../embeddings/oleObject40.bin"/><Relationship Id="rId1" Type="http://schemas.openxmlformats.org/officeDocument/2006/relationships/slideLayout" Target="../slideLayouts/slideLayout7.xml"/><Relationship Id="rId6" Type="http://schemas.openxmlformats.org/officeDocument/2006/relationships/image" Target="../media/image62.jpeg"/><Relationship Id="rId11" Type="http://schemas.openxmlformats.org/officeDocument/2006/relationships/image" Target="../media/image69.jpeg"/><Relationship Id="rId5" Type="http://schemas.openxmlformats.org/officeDocument/2006/relationships/image" Target="../media/image61.wmf"/><Relationship Id="rId10" Type="http://schemas.openxmlformats.org/officeDocument/2006/relationships/image" Target="../media/image68.wmf"/><Relationship Id="rId4" Type="http://schemas.openxmlformats.org/officeDocument/2006/relationships/oleObject" Target="../embeddings/oleObject41.bin"/><Relationship Id="rId9" Type="http://schemas.openxmlformats.org/officeDocument/2006/relationships/oleObject" Target="../embeddings/oleObject42.bin"/></Relationships>
</file>

<file path=ppt/slides/_rels/slide32.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oleObject" Target="../embeddings/oleObject43.bin"/><Relationship Id="rId1" Type="http://schemas.openxmlformats.org/officeDocument/2006/relationships/slideLayout" Target="../slideLayouts/slideLayout7.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3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 Id="rId5" Type="http://schemas.openxmlformats.org/officeDocument/2006/relationships/image" Target="../media/image77.wmf"/><Relationship Id="rId4" Type="http://schemas.openxmlformats.org/officeDocument/2006/relationships/oleObject" Target="../embeddings/oleObject44.bin"/></Relationships>
</file>

<file path=ppt/slides/_rels/slide34.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image" Target="../media/image78.jpeg"/><Relationship Id="rId1" Type="http://schemas.openxmlformats.org/officeDocument/2006/relationships/slideLayout" Target="../slideLayouts/slideLayout7.xml"/><Relationship Id="rId6" Type="http://schemas.openxmlformats.org/officeDocument/2006/relationships/image" Target="../media/image82.jpeg"/><Relationship Id="rId11" Type="http://schemas.openxmlformats.org/officeDocument/2006/relationships/image" Target="../media/image85.wmf"/><Relationship Id="rId5" Type="http://schemas.openxmlformats.org/officeDocument/2006/relationships/image" Target="../media/image81.jpeg"/><Relationship Id="rId10" Type="http://schemas.openxmlformats.org/officeDocument/2006/relationships/oleObject" Target="../embeddings/oleObject45.bin"/><Relationship Id="rId4" Type="http://schemas.openxmlformats.org/officeDocument/2006/relationships/image" Target="../media/image80.jpeg"/><Relationship Id="rId9" Type="http://schemas.openxmlformats.org/officeDocument/2006/relationships/image" Target="../media/image60.jpe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image" Target="../media/image86.jpeg"/><Relationship Id="rId1" Type="http://schemas.openxmlformats.org/officeDocument/2006/relationships/slideLayout" Target="../slideLayouts/slideLayout6.xml"/><Relationship Id="rId4" Type="http://schemas.openxmlformats.org/officeDocument/2006/relationships/image" Target="../media/image87.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image" Target="../media/image88.wmf"/><Relationship Id="rId7" Type="http://schemas.openxmlformats.org/officeDocument/2006/relationships/image" Target="../media/image90.wmf"/><Relationship Id="rId2" Type="http://schemas.openxmlformats.org/officeDocument/2006/relationships/oleObject" Target="../embeddings/oleObject47.bin"/><Relationship Id="rId1" Type="http://schemas.openxmlformats.org/officeDocument/2006/relationships/slideLayout" Target="../slideLayouts/slideLayout2.xml"/><Relationship Id="rId6" Type="http://schemas.openxmlformats.org/officeDocument/2006/relationships/oleObject" Target="../embeddings/oleObject49.bin"/><Relationship Id="rId5" Type="http://schemas.openxmlformats.org/officeDocument/2006/relationships/image" Target="../media/image89.wmf"/><Relationship Id="rId10" Type="http://schemas.openxmlformats.org/officeDocument/2006/relationships/image" Target="../media/image92.jpg"/><Relationship Id="rId4" Type="http://schemas.openxmlformats.org/officeDocument/2006/relationships/oleObject" Target="../embeddings/oleObject48.bin"/><Relationship Id="rId9" Type="http://schemas.openxmlformats.org/officeDocument/2006/relationships/image" Target="../media/image91.wmf"/></Relationships>
</file>

<file path=ppt/slides/_rels/slide37.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oleObject" Target="../embeddings/oleObject51.bin"/><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wmf"/><Relationship Id="rId4" Type="http://schemas.openxmlformats.org/officeDocument/2006/relationships/oleObject" Target="../embeddings/oleObject52.bin"/></Relationships>
</file>

<file path=ppt/slides/_rels/slide38.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oleObject" Target="../embeddings/oleObject53.bin"/><Relationship Id="rId1" Type="http://schemas.openxmlformats.org/officeDocument/2006/relationships/slideLayout" Target="../slideLayouts/slideLayout2.xml"/><Relationship Id="rId6" Type="http://schemas.openxmlformats.org/officeDocument/2006/relationships/image" Target="../media/image98.jpeg"/><Relationship Id="rId5" Type="http://schemas.openxmlformats.org/officeDocument/2006/relationships/image" Target="../media/image97.wmf"/><Relationship Id="rId4" Type="http://schemas.openxmlformats.org/officeDocument/2006/relationships/oleObject" Target="../embeddings/oleObject54.bin"/></Relationships>
</file>

<file path=ppt/slides/_rels/slide39.xml.rels><?xml version="1.0" encoding="UTF-8" standalone="yes"?>
<Relationships xmlns="http://schemas.openxmlformats.org/package/2006/relationships"><Relationship Id="rId3" Type="http://schemas.openxmlformats.org/officeDocument/2006/relationships/image" Target="../media/image99.wmf"/><Relationship Id="rId7" Type="http://schemas.openxmlformats.org/officeDocument/2006/relationships/image" Target="../media/image101.wmf"/><Relationship Id="rId2" Type="http://schemas.openxmlformats.org/officeDocument/2006/relationships/oleObject" Target="../embeddings/oleObject55.bin"/><Relationship Id="rId1" Type="http://schemas.openxmlformats.org/officeDocument/2006/relationships/slideLayout" Target="../slideLayouts/slideLayout2.xml"/><Relationship Id="rId6" Type="http://schemas.openxmlformats.org/officeDocument/2006/relationships/oleObject" Target="../embeddings/oleObject57.bin"/><Relationship Id="rId5" Type="http://schemas.openxmlformats.org/officeDocument/2006/relationships/image" Target="../media/image100.wmf"/><Relationship Id="rId4" Type="http://schemas.openxmlformats.org/officeDocument/2006/relationships/oleObject" Target="../embeddings/oleObject56.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6.wmf"/><Relationship Id="rId7" Type="http://schemas.openxmlformats.org/officeDocument/2006/relationships/image" Target="../media/image8.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9.wmf"/></Relationships>
</file>

<file path=ppt/slides/_rels/slide40.xml.rels><?xml version="1.0" encoding="UTF-8" standalone="yes"?>
<Relationships xmlns="http://schemas.openxmlformats.org/package/2006/relationships"><Relationship Id="rId2" Type="http://schemas.openxmlformats.org/officeDocument/2006/relationships/image" Target="../media/image102.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oleObject" Target="../embeddings/oleObject58.bin"/><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7.bin"/><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12.wmf"/><Relationship Id="rId7" Type="http://schemas.openxmlformats.org/officeDocument/2006/relationships/image" Target="../media/image13.wmf"/><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11.bin"/><Relationship Id="rId5" Type="http://schemas.openxmlformats.org/officeDocument/2006/relationships/image" Target="../media/image8.wmf"/><Relationship Id="rId4" Type="http://schemas.openxmlformats.org/officeDocument/2006/relationships/oleObject" Target="../embeddings/oleObject10.bin"/><Relationship Id="rId9" Type="http://schemas.openxmlformats.org/officeDocument/2006/relationships/image" Target="../media/image14.wmf"/></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18.wmf"/><Relationship Id="rId7" Type="http://schemas.openxmlformats.org/officeDocument/2006/relationships/image" Target="../media/image20.wmf"/><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16.bin"/><Relationship Id="rId5" Type="http://schemas.openxmlformats.org/officeDocument/2006/relationships/image" Target="../media/image19.wmf"/><Relationship Id="rId4" Type="http://schemas.openxmlformats.org/officeDocument/2006/relationships/oleObject" Target="../embeddings/oleObject15.bin"/><Relationship Id="rId9" Type="http://schemas.openxmlformats.org/officeDocument/2006/relationships/image" Target="../media/image21.wmf"/></Relationships>
</file>

<file path=ppt/slides/_rels/slide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4">
            <a:extLst>
              <a:ext uri="{FF2B5EF4-FFF2-40B4-BE49-F238E27FC236}">
                <a16:creationId xmlns:a16="http://schemas.microsoft.com/office/drawing/2014/main" id="{C81A5C22-57AD-4F1E-812E-8F7982494D87}"/>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3075" name="Rectangle 2">
            <a:extLst>
              <a:ext uri="{FF2B5EF4-FFF2-40B4-BE49-F238E27FC236}">
                <a16:creationId xmlns:a16="http://schemas.microsoft.com/office/drawing/2014/main" id="{84AAF719-E5B1-4563-AA90-CE5CA2C4F251}"/>
              </a:ext>
            </a:extLst>
          </p:cNvPr>
          <p:cNvSpPr>
            <a:spLocks noGrp="1" noChangeArrowheads="1"/>
          </p:cNvSpPr>
          <p:nvPr>
            <p:ph type="title"/>
          </p:nvPr>
        </p:nvSpPr>
        <p:spPr/>
        <p:txBody>
          <a:bodyPr/>
          <a:lstStyle/>
          <a:p>
            <a:pPr eaLnBrk="1" hangingPunct="1"/>
            <a:r>
              <a:rPr lang="en-US" altLang="en-US" dirty="0"/>
              <a:t>ENGR 5345</a:t>
            </a:r>
          </a:p>
        </p:txBody>
      </p:sp>
      <p:sp>
        <p:nvSpPr>
          <p:cNvPr id="3076" name="Rectangle 3">
            <a:extLst>
              <a:ext uri="{FF2B5EF4-FFF2-40B4-BE49-F238E27FC236}">
                <a16:creationId xmlns:a16="http://schemas.microsoft.com/office/drawing/2014/main" id="{DEAA4433-3504-4EAF-A5C3-6C2173096A17}"/>
              </a:ext>
            </a:extLst>
          </p:cNvPr>
          <p:cNvSpPr>
            <a:spLocks noGrp="1" noChangeArrowheads="1"/>
          </p:cNvSpPr>
          <p:nvPr>
            <p:ph type="body" idx="1"/>
          </p:nvPr>
        </p:nvSpPr>
        <p:spPr>
          <a:xfrm>
            <a:off x="914400" y="1905000"/>
            <a:ext cx="8116888" cy="838200"/>
          </a:xfrm>
        </p:spPr>
        <p:txBody>
          <a:bodyPr/>
          <a:lstStyle/>
          <a:p>
            <a:pPr eaLnBrk="1" hangingPunct="1">
              <a:buFont typeface="Wingdings" panose="05000000000000000000" pitchFamily="2" charset="2"/>
              <a:buNone/>
            </a:pPr>
            <a:r>
              <a:rPr lang="en-US" altLang="en-US" sz="2800" dirty="0"/>
              <a:t>Review of Probability &amp; </a:t>
            </a:r>
            <a:r>
              <a:rPr lang="en-US" altLang="en-US" sz="2800" b="1" dirty="0"/>
              <a:t>Random Variables</a:t>
            </a:r>
          </a:p>
        </p:txBody>
      </p:sp>
      <p:pic>
        <p:nvPicPr>
          <p:cNvPr id="3077" name="Picture 4" descr="WithoutYou">
            <a:extLst>
              <a:ext uri="{FF2B5EF4-FFF2-40B4-BE49-F238E27FC236}">
                <a16:creationId xmlns:a16="http://schemas.microsoft.com/office/drawing/2014/main" id="{F2C46BD5-8D31-4F9F-AB46-23BD21DA8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90800"/>
            <a:ext cx="6019800"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a:extLst>
              <a:ext uri="{FF2B5EF4-FFF2-40B4-BE49-F238E27FC236}">
                <a16:creationId xmlns:a16="http://schemas.microsoft.com/office/drawing/2014/main" id="{DBF4403F-18E1-4FC3-80F3-6EA5358E5EBB}"/>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12291" name="Rectangle 2">
            <a:extLst>
              <a:ext uri="{FF2B5EF4-FFF2-40B4-BE49-F238E27FC236}">
                <a16:creationId xmlns:a16="http://schemas.microsoft.com/office/drawing/2014/main" id="{637A208C-EAC6-4422-A5D2-FC373391CEF6}"/>
              </a:ext>
            </a:extLst>
          </p:cNvPr>
          <p:cNvSpPr>
            <a:spLocks noGrp="1" noChangeArrowheads="1"/>
          </p:cNvSpPr>
          <p:nvPr>
            <p:ph type="title"/>
          </p:nvPr>
        </p:nvSpPr>
        <p:spPr/>
        <p:txBody>
          <a:bodyPr/>
          <a:lstStyle/>
          <a:p>
            <a:pPr eaLnBrk="1" hangingPunct="1"/>
            <a:r>
              <a:rPr lang="en-US" altLang="en-US">
                <a:latin typeface="Arial" panose="020B0604020202020204" pitchFamily="34" charset="0"/>
              </a:rPr>
              <a:t>Conditional CDF’s</a:t>
            </a:r>
            <a:br>
              <a:rPr lang="en-US" altLang="en-US">
                <a:latin typeface="Arial" panose="020B0604020202020204" pitchFamily="34" charset="0"/>
              </a:rPr>
            </a:br>
            <a:endParaRPr lang="en-US" altLang="en-US">
              <a:latin typeface="Arial" panose="020B0604020202020204" pitchFamily="34" charset="0"/>
            </a:endParaRPr>
          </a:p>
        </p:txBody>
      </p:sp>
      <p:grpSp>
        <p:nvGrpSpPr>
          <p:cNvPr id="12292" name="Group 3">
            <a:extLst>
              <a:ext uri="{FF2B5EF4-FFF2-40B4-BE49-F238E27FC236}">
                <a16:creationId xmlns:a16="http://schemas.microsoft.com/office/drawing/2014/main" id="{0B85E5E8-F20B-4D3C-97CF-0D83187FD36F}"/>
              </a:ext>
            </a:extLst>
          </p:cNvPr>
          <p:cNvGrpSpPr>
            <a:grpSpLocks/>
          </p:cNvGrpSpPr>
          <p:nvPr/>
        </p:nvGrpSpPr>
        <p:grpSpPr bwMode="auto">
          <a:xfrm>
            <a:off x="4343400" y="5181600"/>
            <a:ext cx="762000" cy="1060450"/>
            <a:chOff x="2016" y="2544"/>
            <a:chExt cx="1784" cy="668"/>
          </a:xfrm>
        </p:grpSpPr>
        <p:pic>
          <p:nvPicPr>
            <p:cNvPr id="12305" name="Picture 4" descr="eyer">
              <a:extLst>
                <a:ext uri="{FF2B5EF4-FFF2-40B4-BE49-F238E27FC236}">
                  <a16:creationId xmlns:a16="http://schemas.microsoft.com/office/drawing/2014/main" id="{37842A8B-8969-4C0D-96D1-2A67F73F8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 y="2544"/>
              <a:ext cx="776"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5" descr="eyel1">
              <a:extLst>
                <a:ext uri="{FF2B5EF4-FFF2-40B4-BE49-F238E27FC236}">
                  <a16:creationId xmlns:a16="http://schemas.microsoft.com/office/drawing/2014/main" id="{9059260F-C7F3-4B4A-BB67-B808801B7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 y="2544"/>
              <a:ext cx="816"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293" name="Group 6">
            <a:extLst>
              <a:ext uri="{FF2B5EF4-FFF2-40B4-BE49-F238E27FC236}">
                <a16:creationId xmlns:a16="http://schemas.microsoft.com/office/drawing/2014/main" id="{7078E3E9-7596-4E78-8053-1F937998EAE2}"/>
              </a:ext>
            </a:extLst>
          </p:cNvPr>
          <p:cNvGrpSpPr>
            <a:grpSpLocks/>
          </p:cNvGrpSpPr>
          <p:nvPr/>
        </p:nvGrpSpPr>
        <p:grpSpPr bwMode="auto">
          <a:xfrm>
            <a:off x="3962400" y="4495800"/>
            <a:ext cx="1524000" cy="1060450"/>
            <a:chOff x="2016" y="2544"/>
            <a:chExt cx="1784" cy="668"/>
          </a:xfrm>
        </p:grpSpPr>
        <p:pic>
          <p:nvPicPr>
            <p:cNvPr id="12303" name="Picture 7" descr="eyer">
              <a:extLst>
                <a:ext uri="{FF2B5EF4-FFF2-40B4-BE49-F238E27FC236}">
                  <a16:creationId xmlns:a16="http://schemas.microsoft.com/office/drawing/2014/main" id="{598CA5B5-8085-4D86-810B-A511EA611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 y="2544"/>
              <a:ext cx="776"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8" descr="eyel1">
              <a:extLst>
                <a:ext uri="{FF2B5EF4-FFF2-40B4-BE49-F238E27FC236}">
                  <a16:creationId xmlns:a16="http://schemas.microsoft.com/office/drawing/2014/main" id="{1A9CA3FE-8135-4B84-B51A-BB621EB133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 y="2544"/>
              <a:ext cx="816"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4" name="Rectangle 9">
            <a:extLst>
              <a:ext uri="{FF2B5EF4-FFF2-40B4-BE49-F238E27FC236}">
                <a16:creationId xmlns:a16="http://schemas.microsoft.com/office/drawing/2014/main" id="{99B9C588-E103-426F-BD79-32A6184DE888}"/>
              </a:ext>
            </a:extLst>
          </p:cNvPr>
          <p:cNvSpPr>
            <a:spLocks noChangeArrowheads="1"/>
          </p:cNvSpPr>
          <p:nvPr/>
        </p:nvSpPr>
        <p:spPr bwMode="auto">
          <a:xfrm>
            <a:off x="1303338" y="1752600"/>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sz="4400">
              <a:solidFill>
                <a:schemeClr val="tx2"/>
              </a:solidFill>
              <a:latin typeface="Arial" panose="020B0604020202020204" pitchFamily="34" charset="0"/>
            </a:endParaRPr>
          </a:p>
        </p:txBody>
      </p:sp>
      <p:sp>
        <p:nvSpPr>
          <p:cNvPr id="12295" name="Rectangle 10">
            <a:extLst>
              <a:ext uri="{FF2B5EF4-FFF2-40B4-BE49-F238E27FC236}">
                <a16:creationId xmlns:a16="http://schemas.microsoft.com/office/drawing/2014/main" id="{D697CFF1-08C2-43B5-82CF-744DDD0FB4C4}"/>
              </a:ext>
            </a:extLst>
          </p:cNvPr>
          <p:cNvSpPr>
            <a:spLocks noChangeArrowheads="1"/>
          </p:cNvSpPr>
          <p:nvPr/>
        </p:nvSpPr>
        <p:spPr bwMode="auto">
          <a:xfrm>
            <a:off x="1371600" y="2963863"/>
            <a:ext cx="7772400" cy="263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Font typeface="Wingdings" panose="05000000000000000000" pitchFamily="2" charset="2"/>
              <a:buNone/>
            </a:pPr>
            <a:endParaRPr lang="en-US" altLang="en-US" sz="2800"/>
          </a:p>
          <a:p>
            <a:pPr eaLnBrk="1" hangingPunct="1">
              <a:buFont typeface="Wingdings" panose="05000000000000000000" pitchFamily="2" charset="2"/>
              <a:buNone/>
            </a:pPr>
            <a:endParaRPr lang="en-US" altLang="en-US"/>
          </a:p>
        </p:txBody>
      </p:sp>
      <p:grpSp>
        <p:nvGrpSpPr>
          <p:cNvPr id="12296" name="Group 11">
            <a:extLst>
              <a:ext uri="{FF2B5EF4-FFF2-40B4-BE49-F238E27FC236}">
                <a16:creationId xmlns:a16="http://schemas.microsoft.com/office/drawing/2014/main" id="{7DE4A443-EF7F-446C-81F8-EF8164936709}"/>
              </a:ext>
            </a:extLst>
          </p:cNvPr>
          <p:cNvGrpSpPr>
            <a:grpSpLocks/>
          </p:cNvGrpSpPr>
          <p:nvPr/>
        </p:nvGrpSpPr>
        <p:grpSpPr bwMode="auto">
          <a:xfrm>
            <a:off x="3276600" y="3810000"/>
            <a:ext cx="2832100" cy="1060450"/>
            <a:chOff x="2016" y="2544"/>
            <a:chExt cx="1784" cy="668"/>
          </a:xfrm>
        </p:grpSpPr>
        <p:pic>
          <p:nvPicPr>
            <p:cNvPr id="12301" name="Picture 12" descr="eyer">
              <a:extLst>
                <a:ext uri="{FF2B5EF4-FFF2-40B4-BE49-F238E27FC236}">
                  <a16:creationId xmlns:a16="http://schemas.microsoft.com/office/drawing/2014/main" id="{DCA4D145-E0C5-40FC-8720-1471EE1BCD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 y="2544"/>
              <a:ext cx="776"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3" descr="eyel1">
              <a:extLst>
                <a:ext uri="{FF2B5EF4-FFF2-40B4-BE49-F238E27FC236}">
                  <a16:creationId xmlns:a16="http://schemas.microsoft.com/office/drawing/2014/main" id="{BCC94CBF-E37F-4DD3-A18E-380BC8931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 y="2544"/>
              <a:ext cx="816"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297" name="Group 14">
            <a:extLst>
              <a:ext uri="{FF2B5EF4-FFF2-40B4-BE49-F238E27FC236}">
                <a16:creationId xmlns:a16="http://schemas.microsoft.com/office/drawing/2014/main" id="{7FEFA932-98DE-4111-A6BC-9A8ECB6DC099}"/>
              </a:ext>
            </a:extLst>
          </p:cNvPr>
          <p:cNvGrpSpPr>
            <a:grpSpLocks/>
          </p:cNvGrpSpPr>
          <p:nvPr/>
        </p:nvGrpSpPr>
        <p:grpSpPr bwMode="auto">
          <a:xfrm>
            <a:off x="2667000" y="3048000"/>
            <a:ext cx="3962400" cy="1060450"/>
            <a:chOff x="2016" y="2544"/>
            <a:chExt cx="1784" cy="668"/>
          </a:xfrm>
        </p:grpSpPr>
        <p:pic>
          <p:nvPicPr>
            <p:cNvPr id="12299" name="Picture 15" descr="eyer">
              <a:extLst>
                <a:ext uri="{FF2B5EF4-FFF2-40B4-BE49-F238E27FC236}">
                  <a16:creationId xmlns:a16="http://schemas.microsoft.com/office/drawing/2014/main" id="{B35A37B3-A1CF-446D-9A19-5B8C667BA4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 y="2544"/>
              <a:ext cx="776"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6" descr="eyel1">
              <a:extLst>
                <a:ext uri="{FF2B5EF4-FFF2-40B4-BE49-F238E27FC236}">
                  <a16:creationId xmlns:a16="http://schemas.microsoft.com/office/drawing/2014/main" id="{8F92F3D2-5FF5-4966-9594-BEA109E5D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 y="2544"/>
              <a:ext cx="816"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2298" name="Object 17">
            <a:extLst>
              <a:ext uri="{FF2B5EF4-FFF2-40B4-BE49-F238E27FC236}">
                <a16:creationId xmlns:a16="http://schemas.microsoft.com/office/drawing/2014/main" id="{97EAB362-3EE9-448B-8A8D-DCE6C7D4DAAC}"/>
              </a:ext>
            </a:extLst>
          </p:cNvPr>
          <p:cNvGraphicFramePr>
            <a:graphicFrameLocks noChangeAspect="1"/>
          </p:cNvGraphicFramePr>
          <p:nvPr/>
        </p:nvGraphicFramePr>
        <p:xfrm>
          <a:off x="2362200" y="1828800"/>
          <a:ext cx="3757613" cy="1616075"/>
        </p:xfrm>
        <a:graphic>
          <a:graphicData uri="http://schemas.openxmlformats.org/presentationml/2006/ole">
            <mc:AlternateContent xmlns:mc="http://schemas.openxmlformats.org/markup-compatibility/2006">
              <mc:Choice xmlns:v="urn:schemas-microsoft-com:vml" Requires="v">
                <p:oleObj name="Equation" r:id="rId4" imgW="1536700" imgH="660400" progId="Equation.3">
                  <p:embed/>
                </p:oleObj>
              </mc:Choice>
              <mc:Fallback>
                <p:oleObj name="Equation" r:id="rId4" imgW="1536700" imgH="660400" progId="Equation.3">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828800"/>
                        <a:ext cx="3757613" cy="161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a:extLst>
              <a:ext uri="{FF2B5EF4-FFF2-40B4-BE49-F238E27FC236}">
                <a16:creationId xmlns:a16="http://schemas.microsoft.com/office/drawing/2014/main" id="{679AC7B9-3FF6-4D26-BB7F-D73506169E96}"/>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13315" name="Rectangle 2">
            <a:extLst>
              <a:ext uri="{FF2B5EF4-FFF2-40B4-BE49-F238E27FC236}">
                <a16:creationId xmlns:a16="http://schemas.microsoft.com/office/drawing/2014/main" id="{377622D0-24BB-473F-BD5E-01620950DC5A}"/>
              </a:ext>
            </a:extLst>
          </p:cNvPr>
          <p:cNvSpPr>
            <a:spLocks noGrp="1" noChangeArrowheads="1"/>
          </p:cNvSpPr>
          <p:nvPr>
            <p:ph type="title"/>
          </p:nvPr>
        </p:nvSpPr>
        <p:spPr/>
        <p:txBody>
          <a:bodyPr/>
          <a:lstStyle/>
          <a:p>
            <a:pPr eaLnBrk="1" hangingPunct="1"/>
            <a:r>
              <a:rPr lang="en-US" altLang="en-US"/>
              <a:t>Conditional pdf’s</a:t>
            </a:r>
          </a:p>
        </p:txBody>
      </p:sp>
      <p:grpSp>
        <p:nvGrpSpPr>
          <p:cNvPr id="13316" name="Group 3">
            <a:extLst>
              <a:ext uri="{FF2B5EF4-FFF2-40B4-BE49-F238E27FC236}">
                <a16:creationId xmlns:a16="http://schemas.microsoft.com/office/drawing/2014/main" id="{9B21A615-B1E7-45A5-BC51-6825D7D13904}"/>
              </a:ext>
            </a:extLst>
          </p:cNvPr>
          <p:cNvGrpSpPr>
            <a:grpSpLocks/>
          </p:cNvGrpSpPr>
          <p:nvPr/>
        </p:nvGrpSpPr>
        <p:grpSpPr bwMode="auto">
          <a:xfrm>
            <a:off x="3810000" y="5257800"/>
            <a:ext cx="762000" cy="1060450"/>
            <a:chOff x="2016" y="2544"/>
            <a:chExt cx="1784" cy="668"/>
          </a:xfrm>
        </p:grpSpPr>
        <p:pic>
          <p:nvPicPr>
            <p:cNvPr id="13329" name="Picture 4" descr="eyer">
              <a:extLst>
                <a:ext uri="{FF2B5EF4-FFF2-40B4-BE49-F238E27FC236}">
                  <a16:creationId xmlns:a16="http://schemas.microsoft.com/office/drawing/2014/main" id="{22AF88A7-D502-4AF4-9567-E632D62DF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 y="2544"/>
              <a:ext cx="776"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5" descr="eyel1">
              <a:extLst>
                <a:ext uri="{FF2B5EF4-FFF2-40B4-BE49-F238E27FC236}">
                  <a16:creationId xmlns:a16="http://schemas.microsoft.com/office/drawing/2014/main" id="{B59DBE98-7C13-4736-BBF0-CAAC128021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 y="2544"/>
              <a:ext cx="816"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17" name="Group 6">
            <a:extLst>
              <a:ext uri="{FF2B5EF4-FFF2-40B4-BE49-F238E27FC236}">
                <a16:creationId xmlns:a16="http://schemas.microsoft.com/office/drawing/2014/main" id="{0E52F967-7302-4572-A6F7-BD04C7C57434}"/>
              </a:ext>
            </a:extLst>
          </p:cNvPr>
          <p:cNvGrpSpPr>
            <a:grpSpLocks/>
          </p:cNvGrpSpPr>
          <p:nvPr/>
        </p:nvGrpSpPr>
        <p:grpSpPr bwMode="auto">
          <a:xfrm>
            <a:off x="3429000" y="4572000"/>
            <a:ext cx="1524000" cy="1060450"/>
            <a:chOff x="2016" y="2544"/>
            <a:chExt cx="1784" cy="668"/>
          </a:xfrm>
        </p:grpSpPr>
        <p:pic>
          <p:nvPicPr>
            <p:cNvPr id="13327" name="Picture 7" descr="eyer">
              <a:extLst>
                <a:ext uri="{FF2B5EF4-FFF2-40B4-BE49-F238E27FC236}">
                  <a16:creationId xmlns:a16="http://schemas.microsoft.com/office/drawing/2014/main" id="{0565D693-5EB1-43E5-BD58-4542BFA0DB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 y="2544"/>
              <a:ext cx="776"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8" descr="eyel1">
              <a:extLst>
                <a:ext uri="{FF2B5EF4-FFF2-40B4-BE49-F238E27FC236}">
                  <a16:creationId xmlns:a16="http://schemas.microsoft.com/office/drawing/2014/main" id="{BD950E7D-ECC2-45C0-8AAF-3237DD53F0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 y="2544"/>
              <a:ext cx="816"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8" name="Rectangle 9">
            <a:extLst>
              <a:ext uri="{FF2B5EF4-FFF2-40B4-BE49-F238E27FC236}">
                <a16:creationId xmlns:a16="http://schemas.microsoft.com/office/drawing/2014/main" id="{00F259BC-FC8A-4C11-BB69-2530D2BDAB3F}"/>
              </a:ext>
            </a:extLst>
          </p:cNvPr>
          <p:cNvSpPr>
            <a:spLocks noChangeArrowheads="1"/>
          </p:cNvSpPr>
          <p:nvPr/>
        </p:nvSpPr>
        <p:spPr bwMode="auto">
          <a:xfrm>
            <a:off x="990600" y="933450"/>
            <a:ext cx="77930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sz="4400">
              <a:solidFill>
                <a:schemeClr val="tx2"/>
              </a:solidFill>
              <a:latin typeface="Arial" panose="020B0604020202020204" pitchFamily="34" charset="0"/>
            </a:endParaRPr>
          </a:p>
        </p:txBody>
      </p:sp>
      <p:sp>
        <p:nvSpPr>
          <p:cNvPr id="13319" name="Rectangle 10">
            <a:extLst>
              <a:ext uri="{FF2B5EF4-FFF2-40B4-BE49-F238E27FC236}">
                <a16:creationId xmlns:a16="http://schemas.microsoft.com/office/drawing/2014/main" id="{0476AD1B-512D-4706-8181-C9CB83239F43}"/>
              </a:ext>
            </a:extLst>
          </p:cNvPr>
          <p:cNvSpPr>
            <a:spLocks noChangeArrowheads="1"/>
          </p:cNvSpPr>
          <p:nvPr/>
        </p:nvSpPr>
        <p:spPr bwMode="auto">
          <a:xfrm>
            <a:off x="1058863" y="2144713"/>
            <a:ext cx="7772400" cy="263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Font typeface="Wingdings" panose="05000000000000000000" pitchFamily="2" charset="2"/>
              <a:buNone/>
            </a:pPr>
            <a:endParaRPr lang="en-US" altLang="en-US" sz="2800"/>
          </a:p>
          <a:p>
            <a:pPr eaLnBrk="1" hangingPunct="1">
              <a:buFont typeface="Wingdings" panose="05000000000000000000" pitchFamily="2" charset="2"/>
              <a:buNone/>
            </a:pPr>
            <a:endParaRPr lang="en-US" altLang="en-US"/>
          </a:p>
        </p:txBody>
      </p:sp>
      <p:grpSp>
        <p:nvGrpSpPr>
          <p:cNvPr id="13320" name="Group 11">
            <a:extLst>
              <a:ext uri="{FF2B5EF4-FFF2-40B4-BE49-F238E27FC236}">
                <a16:creationId xmlns:a16="http://schemas.microsoft.com/office/drawing/2014/main" id="{74848E64-0832-4EE9-848A-6C0A6AFC27D8}"/>
              </a:ext>
            </a:extLst>
          </p:cNvPr>
          <p:cNvGrpSpPr>
            <a:grpSpLocks/>
          </p:cNvGrpSpPr>
          <p:nvPr/>
        </p:nvGrpSpPr>
        <p:grpSpPr bwMode="auto">
          <a:xfrm>
            <a:off x="2743200" y="3886200"/>
            <a:ext cx="2832100" cy="1060450"/>
            <a:chOff x="2016" y="2544"/>
            <a:chExt cx="1784" cy="668"/>
          </a:xfrm>
        </p:grpSpPr>
        <p:pic>
          <p:nvPicPr>
            <p:cNvPr id="13325" name="Picture 12" descr="eyer">
              <a:extLst>
                <a:ext uri="{FF2B5EF4-FFF2-40B4-BE49-F238E27FC236}">
                  <a16:creationId xmlns:a16="http://schemas.microsoft.com/office/drawing/2014/main" id="{3356B9B7-BA75-439E-BA11-18102455C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 y="2544"/>
              <a:ext cx="776"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3" descr="eyel1">
              <a:extLst>
                <a:ext uri="{FF2B5EF4-FFF2-40B4-BE49-F238E27FC236}">
                  <a16:creationId xmlns:a16="http://schemas.microsoft.com/office/drawing/2014/main" id="{52561E6D-3CAE-443D-B71C-A067B10F9D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 y="2544"/>
              <a:ext cx="816"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21" name="Group 14">
            <a:extLst>
              <a:ext uri="{FF2B5EF4-FFF2-40B4-BE49-F238E27FC236}">
                <a16:creationId xmlns:a16="http://schemas.microsoft.com/office/drawing/2014/main" id="{91554FA4-33B8-461C-B9BB-17173A671543}"/>
              </a:ext>
            </a:extLst>
          </p:cNvPr>
          <p:cNvGrpSpPr>
            <a:grpSpLocks/>
          </p:cNvGrpSpPr>
          <p:nvPr/>
        </p:nvGrpSpPr>
        <p:grpSpPr bwMode="auto">
          <a:xfrm>
            <a:off x="2133600" y="3124200"/>
            <a:ext cx="3962400" cy="1060450"/>
            <a:chOff x="2016" y="2544"/>
            <a:chExt cx="1784" cy="668"/>
          </a:xfrm>
        </p:grpSpPr>
        <p:pic>
          <p:nvPicPr>
            <p:cNvPr id="13323" name="Picture 15" descr="eyer">
              <a:extLst>
                <a:ext uri="{FF2B5EF4-FFF2-40B4-BE49-F238E27FC236}">
                  <a16:creationId xmlns:a16="http://schemas.microsoft.com/office/drawing/2014/main" id="{0F32478F-9484-4164-BF21-AF1F5952CA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 y="2544"/>
              <a:ext cx="776"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6" descr="eyel1">
              <a:extLst>
                <a:ext uri="{FF2B5EF4-FFF2-40B4-BE49-F238E27FC236}">
                  <a16:creationId xmlns:a16="http://schemas.microsoft.com/office/drawing/2014/main" id="{4CE8FB6B-E1EA-475F-98E3-D17553909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 y="2544"/>
              <a:ext cx="816"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3322" name="Object 17">
            <a:extLst>
              <a:ext uri="{FF2B5EF4-FFF2-40B4-BE49-F238E27FC236}">
                <a16:creationId xmlns:a16="http://schemas.microsoft.com/office/drawing/2014/main" id="{A72E66C9-9702-458B-A159-6B155449D7C9}"/>
              </a:ext>
            </a:extLst>
          </p:cNvPr>
          <p:cNvGraphicFramePr>
            <a:graphicFrameLocks noChangeAspect="1"/>
          </p:cNvGraphicFramePr>
          <p:nvPr/>
        </p:nvGraphicFramePr>
        <p:xfrm>
          <a:off x="1524000" y="2133600"/>
          <a:ext cx="6340475" cy="1152525"/>
        </p:xfrm>
        <a:graphic>
          <a:graphicData uri="http://schemas.openxmlformats.org/presentationml/2006/ole">
            <mc:AlternateContent xmlns:mc="http://schemas.openxmlformats.org/markup-compatibility/2006">
              <mc:Choice xmlns:v="urn:schemas-microsoft-com:vml" Requires="v">
                <p:oleObj name="Equation" r:id="rId4" imgW="3060700" imgH="558800" progId="Equation.3">
                  <p:embed/>
                </p:oleObj>
              </mc:Choice>
              <mc:Fallback>
                <p:oleObj name="Equation" r:id="rId4" imgW="3060700" imgH="558800" progId="Equation.3">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133600"/>
                        <a:ext cx="6340475"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a:extLst>
              <a:ext uri="{FF2B5EF4-FFF2-40B4-BE49-F238E27FC236}">
                <a16:creationId xmlns:a16="http://schemas.microsoft.com/office/drawing/2014/main" id="{8F38EED7-6A82-414C-A6C2-12C723E64CFF}"/>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14339" name="Rectangle 1026">
            <a:extLst>
              <a:ext uri="{FF2B5EF4-FFF2-40B4-BE49-F238E27FC236}">
                <a16:creationId xmlns:a16="http://schemas.microsoft.com/office/drawing/2014/main" id="{4434B749-E0BA-4EB9-9D8A-507574BB530D}"/>
              </a:ext>
            </a:extLst>
          </p:cNvPr>
          <p:cNvSpPr>
            <a:spLocks noGrp="1" noChangeArrowheads="1"/>
          </p:cNvSpPr>
          <p:nvPr>
            <p:ph type="title"/>
          </p:nvPr>
        </p:nvSpPr>
        <p:spPr/>
        <p:txBody>
          <a:bodyPr/>
          <a:lstStyle/>
          <a:p>
            <a:pPr eaLnBrk="1" hangingPunct="1"/>
            <a:r>
              <a:rPr lang="en-US" altLang="en-US"/>
              <a:t>Discrete RV’s</a:t>
            </a:r>
          </a:p>
        </p:txBody>
      </p:sp>
      <p:graphicFrame>
        <p:nvGraphicFramePr>
          <p:cNvPr id="14340" name="Object 1028">
            <a:extLst>
              <a:ext uri="{FF2B5EF4-FFF2-40B4-BE49-F238E27FC236}">
                <a16:creationId xmlns:a16="http://schemas.microsoft.com/office/drawing/2014/main" id="{170899D8-90E3-4B94-9E4F-CFF0A065EF84}"/>
              </a:ext>
            </a:extLst>
          </p:cNvPr>
          <p:cNvGraphicFramePr>
            <a:graphicFrameLocks noChangeAspect="1"/>
          </p:cNvGraphicFramePr>
          <p:nvPr/>
        </p:nvGraphicFramePr>
        <p:xfrm>
          <a:off x="2286000" y="2362200"/>
          <a:ext cx="3621088" cy="906463"/>
        </p:xfrm>
        <a:graphic>
          <a:graphicData uri="http://schemas.openxmlformats.org/presentationml/2006/ole">
            <mc:AlternateContent xmlns:mc="http://schemas.openxmlformats.org/markup-compatibility/2006">
              <mc:Choice xmlns:v="urn:schemas-microsoft-com:vml" Requires="v">
                <p:oleObj name="Equation" r:id="rId2" imgW="1777229" imgH="444307" progId="Equation.3">
                  <p:embed/>
                </p:oleObj>
              </mc:Choice>
              <mc:Fallback>
                <p:oleObj name="Equation" r:id="rId2" imgW="1777229" imgH="444307" progId="Equation.3">
                  <p:embed/>
                  <p:pic>
                    <p:nvPicPr>
                      <p:cNvPr id="0" name="Object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362200"/>
                        <a:ext cx="3621088" cy="906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1" name="Text Box 1029">
            <a:extLst>
              <a:ext uri="{FF2B5EF4-FFF2-40B4-BE49-F238E27FC236}">
                <a16:creationId xmlns:a16="http://schemas.microsoft.com/office/drawing/2014/main" id="{AA9C3A9A-EDCD-47CA-850F-DB9A66D17DB1}"/>
              </a:ext>
            </a:extLst>
          </p:cNvPr>
          <p:cNvSpPr txBox="1">
            <a:spLocks noChangeArrowheads="1"/>
          </p:cNvSpPr>
          <p:nvPr/>
        </p:nvSpPr>
        <p:spPr bwMode="auto">
          <a:xfrm>
            <a:off x="1295400" y="1905000"/>
            <a:ext cx="5564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a:t>Discrete RV’s have only integer outputs.</a:t>
            </a:r>
          </a:p>
        </p:txBody>
      </p:sp>
      <p:grpSp>
        <p:nvGrpSpPr>
          <p:cNvPr id="63500" name="Group 1036">
            <a:extLst>
              <a:ext uri="{FF2B5EF4-FFF2-40B4-BE49-F238E27FC236}">
                <a16:creationId xmlns:a16="http://schemas.microsoft.com/office/drawing/2014/main" id="{00408159-42A4-4DD1-B1A9-86B01544655E}"/>
              </a:ext>
            </a:extLst>
          </p:cNvPr>
          <p:cNvGrpSpPr>
            <a:grpSpLocks/>
          </p:cNvGrpSpPr>
          <p:nvPr/>
        </p:nvGrpSpPr>
        <p:grpSpPr bwMode="auto">
          <a:xfrm>
            <a:off x="1219200" y="3352800"/>
            <a:ext cx="6307138" cy="1196975"/>
            <a:chOff x="768" y="2112"/>
            <a:chExt cx="3973" cy="754"/>
          </a:xfrm>
        </p:grpSpPr>
        <p:graphicFrame>
          <p:nvGraphicFramePr>
            <p:cNvPr id="14346" name="Object 1030">
              <a:extLst>
                <a:ext uri="{FF2B5EF4-FFF2-40B4-BE49-F238E27FC236}">
                  <a16:creationId xmlns:a16="http://schemas.microsoft.com/office/drawing/2014/main" id="{3AECEC44-899C-4B94-A0C7-E2A64585ED2F}"/>
                </a:ext>
              </a:extLst>
            </p:cNvPr>
            <p:cNvGraphicFramePr>
              <a:graphicFrameLocks noChangeAspect="1"/>
            </p:cNvGraphicFramePr>
            <p:nvPr/>
          </p:nvGraphicFramePr>
          <p:xfrm>
            <a:off x="1008" y="2112"/>
            <a:ext cx="705" cy="322"/>
          </p:xfrm>
          <a:graphic>
            <a:graphicData uri="http://schemas.openxmlformats.org/presentationml/2006/ole">
              <mc:AlternateContent xmlns:mc="http://schemas.openxmlformats.org/markup-compatibility/2006">
                <mc:Choice xmlns:v="urn:schemas-microsoft-com:vml" Requires="v">
                  <p:oleObj name="Equation" r:id="rId4" imgW="444307" imgH="203112" progId="Equation.3">
                    <p:embed/>
                  </p:oleObj>
                </mc:Choice>
                <mc:Fallback>
                  <p:oleObj name="Equation" r:id="rId4" imgW="444307" imgH="203112" progId="Equation.3">
                    <p:embed/>
                    <p:pic>
                      <p:nvPicPr>
                        <p:cNvPr id="0" name="Object 10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8" y="2112"/>
                          <a:ext cx="705" cy="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7" name="Text Box 1031">
              <a:extLst>
                <a:ext uri="{FF2B5EF4-FFF2-40B4-BE49-F238E27FC236}">
                  <a16:creationId xmlns:a16="http://schemas.microsoft.com/office/drawing/2014/main" id="{D3ABED2B-3DA2-4D3F-B420-C7DADF790DC9}"/>
                </a:ext>
              </a:extLst>
            </p:cNvPr>
            <p:cNvSpPr txBox="1">
              <a:spLocks noChangeArrowheads="1"/>
            </p:cNvSpPr>
            <p:nvPr/>
          </p:nvSpPr>
          <p:spPr bwMode="auto">
            <a:xfrm>
              <a:off x="1728" y="2112"/>
              <a:ext cx="26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a:t>impulse function (Dirac delta)</a:t>
              </a:r>
            </a:p>
          </p:txBody>
        </p:sp>
        <p:graphicFrame>
          <p:nvGraphicFramePr>
            <p:cNvPr id="14348" name="Object 1032">
              <a:extLst>
                <a:ext uri="{FF2B5EF4-FFF2-40B4-BE49-F238E27FC236}">
                  <a16:creationId xmlns:a16="http://schemas.microsoft.com/office/drawing/2014/main" id="{CB9A05AA-6E09-4F40-A0CB-A68E882F56FF}"/>
                </a:ext>
              </a:extLst>
            </p:cNvPr>
            <p:cNvGraphicFramePr>
              <a:graphicFrameLocks noChangeAspect="1"/>
            </p:cNvGraphicFramePr>
            <p:nvPr/>
          </p:nvGraphicFramePr>
          <p:xfrm>
            <a:off x="768" y="2544"/>
            <a:ext cx="1213" cy="322"/>
          </p:xfrm>
          <a:graphic>
            <a:graphicData uri="http://schemas.openxmlformats.org/presentationml/2006/ole">
              <mc:AlternateContent xmlns:mc="http://schemas.openxmlformats.org/markup-compatibility/2006">
                <mc:Choice xmlns:v="urn:schemas-microsoft-com:vml" Requires="v">
                  <p:oleObj name="Equation" r:id="rId6" imgW="761669" imgH="203112" progId="Equation.3">
                    <p:embed/>
                  </p:oleObj>
                </mc:Choice>
                <mc:Fallback>
                  <p:oleObj name="Equation" r:id="rId6" imgW="761669" imgH="203112" progId="Equation.3">
                    <p:embed/>
                    <p:pic>
                      <p:nvPicPr>
                        <p:cNvPr id="0" name="Object 10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 y="2544"/>
                          <a:ext cx="1213" cy="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9" name="Text Box 1033">
              <a:extLst>
                <a:ext uri="{FF2B5EF4-FFF2-40B4-BE49-F238E27FC236}">
                  <a16:creationId xmlns:a16="http://schemas.microsoft.com/office/drawing/2014/main" id="{8E0685DA-07FE-411A-BAFD-E3FD4B3C6E19}"/>
                </a:ext>
              </a:extLst>
            </p:cNvPr>
            <p:cNvSpPr txBox="1">
              <a:spLocks noChangeArrowheads="1"/>
            </p:cNvSpPr>
            <p:nvPr/>
          </p:nvSpPr>
          <p:spPr bwMode="auto">
            <a:xfrm>
              <a:off x="1968" y="2544"/>
              <a:ext cx="27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a:t>Probability mass function (pmf)</a:t>
              </a:r>
            </a:p>
          </p:txBody>
        </p:sp>
      </p:grpSp>
      <p:grpSp>
        <p:nvGrpSpPr>
          <p:cNvPr id="63501" name="Group 1037">
            <a:extLst>
              <a:ext uri="{FF2B5EF4-FFF2-40B4-BE49-F238E27FC236}">
                <a16:creationId xmlns:a16="http://schemas.microsoft.com/office/drawing/2014/main" id="{57925BB7-A97C-471F-A9BE-D4C0BB3FDD9E}"/>
              </a:ext>
            </a:extLst>
          </p:cNvPr>
          <p:cNvGrpSpPr>
            <a:grpSpLocks/>
          </p:cNvGrpSpPr>
          <p:nvPr/>
        </p:nvGrpSpPr>
        <p:grpSpPr bwMode="auto">
          <a:xfrm>
            <a:off x="609600" y="4724400"/>
            <a:ext cx="8339138" cy="1276350"/>
            <a:chOff x="384" y="2976"/>
            <a:chExt cx="5253" cy="804"/>
          </a:xfrm>
        </p:grpSpPr>
        <p:graphicFrame>
          <p:nvGraphicFramePr>
            <p:cNvPr id="14344" name="Object 1034">
              <a:extLst>
                <a:ext uri="{FF2B5EF4-FFF2-40B4-BE49-F238E27FC236}">
                  <a16:creationId xmlns:a16="http://schemas.microsoft.com/office/drawing/2014/main" id="{0ECCC2E1-912A-4D99-BE2E-E45B7083DBDD}"/>
                </a:ext>
              </a:extLst>
            </p:cNvPr>
            <p:cNvGraphicFramePr>
              <a:graphicFrameLocks noChangeAspect="1"/>
            </p:cNvGraphicFramePr>
            <p:nvPr/>
          </p:nvGraphicFramePr>
          <p:xfrm>
            <a:off x="1728" y="3312"/>
            <a:ext cx="1872" cy="468"/>
          </p:xfrm>
          <a:graphic>
            <a:graphicData uri="http://schemas.openxmlformats.org/presentationml/2006/ole">
              <mc:AlternateContent xmlns:mc="http://schemas.openxmlformats.org/markup-compatibility/2006">
                <mc:Choice xmlns:v="urn:schemas-microsoft-com:vml" Requires="v">
                  <p:oleObj name="Equation" r:id="rId8" imgW="1473200" imgH="368300" progId="Equation.3">
                    <p:embed/>
                  </p:oleObj>
                </mc:Choice>
                <mc:Fallback>
                  <p:oleObj name="Equation" r:id="rId8" imgW="1473200" imgH="368300" progId="Equation.3">
                    <p:embed/>
                    <p:pic>
                      <p:nvPicPr>
                        <p:cNvPr id="0" name="Object 10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8" y="3312"/>
                          <a:ext cx="1872" cy="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5" name="Text Box 1035">
              <a:extLst>
                <a:ext uri="{FF2B5EF4-FFF2-40B4-BE49-F238E27FC236}">
                  <a16:creationId xmlns:a16="http://schemas.microsoft.com/office/drawing/2014/main" id="{F1754339-C937-4350-A3AD-70973C11C978}"/>
                </a:ext>
              </a:extLst>
            </p:cNvPr>
            <p:cNvSpPr txBox="1">
              <a:spLocks noChangeArrowheads="1"/>
            </p:cNvSpPr>
            <p:nvPr/>
          </p:nvSpPr>
          <p:spPr bwMode="auto">
            <a:xfrm>
              <a:off x="384" y="2976"/>
              <a:ext cx="52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a:t>Beware of deltas on the edge of integration when evaluating</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3500"/>
                                        </p:tgtEl>
                                        <p:attrNameLst>
                                          <p:attrName>style.visibility</p:attrName>
                                        </p:attrNameLst>
                                      </p:cBhvr>
                                      <p:to>
                                        <p:strVal val="visible"/>
                                      </p:to>
                                    </p:set>
                                    <p:anim calcmode="lin" valueType="num">
                                      <p:cBhvr additive="base">
                                        <p:cTn id="7" dur="500" fill="hold"/>
                                        <p:tgtEl>
                                          <p:spTgt spid="63500"/>
                                        </p:tgtEl>
                                        <p:attrNameLst>
                                          <p:attrName>ppt_x</p:attrName>
                                        </p:attrNameLst>
                                      </p:cBhvr>
                                      <p:tavLst>
                                        <p:tav tm="0">
                                          <p:val>
                                            <p:strVal val="#ppt_x"/>
                                          </p:val>
                                        </p:tav>
                                        <p:tav tm="100000">
                                          <p:val>
                                            <p:strVal val="#ppt_x"/>
                                          </p:val>
                                        </p:tav>
                                      </p:tavLst>
                                    </p:anim>
                                    <p:anim calcmode="lin" valueType="num">
                                      <p:cBhvr additive="base">
                                        <p:cTn id="8" dur="500" fill="hold"/>
                                        <p:tgtEl>
                                          <p:spTgt spid="6350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63501"/>
                                        </p:tgtEl>
                                        <p:attrNameLst>
                                          <p:attrName>style.visibility</p:attrName>
                                        </p:attrNameLst>
                                      </p:cBhvr>
                                      <p:to>
                                        <p:strVal val="visible"/>
                                      </p:to>
                                    </p:set>
                                    <p:anim calcmode="lin" valueType="num">
                                      <p:cBhvr additive="base">
                                        <p:cTn id="13" dur="500" fill="hold"/>
                                        <p:tgtEl>
                                          <p:spTgt spid="63501"/>
                                        </p:tgtEl>
                                        <p:attrNameLst>
                                          <p:attrName>ppt_x</p:attrName>
                                        </p:attrNameLst>
                                      </p:cBhvr>
                                      <p:tavLst>
                                        <p:tav tm="0">
                                          <p:val>
                                            <p:strVal val="#ppt_x"/>
                                          </p:val>
                                        </p:tav>
                                        <p:tav tm="100000">
                                          <p:val>
                                            <p:strVal val="#ppt_x"/>
                                          </p:val>
                                        </p:tav>
                                      </p:tavLst>
                                    </p:anim>
                                    <p:anim calcmode="lin" valueType="num">
                                      <p:cBhvr additive="base">
                                        <p:cTn id="14" dur="500" fill="hold"/>
                                        <p:tgtEl>
                                          <p:spTgt spid="635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a:extLst>
              <a:ext uri="{FF2B5EF4-FFF2-40B4-BE49-F238E27FC236}">
                <a16:creationId xmlns:a16="http://schemas.microsoft.com/office/drawing/2014/main" id="{279F4DA2-CCCD-4505-92FC-683E1C3778F0}"/>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15363" name="Rectangle 2">
            <a:extLst>
              <a:ext uri="{FF2B5EF4-FFF2-40B4-BE49-F238E27FC236}">
                <a16:creationId xmlns:a16="http://schemas.microsoft.com/office/drawing/2014/main" id="{D18CAC8E-A6D5-4F38-BD54-38B522E1A7B7}"/>
              </a:ext>
            </a:extLst>
          </p:cNvPr>
          <p:cNvSpPr>
            <a:spLocks noGrp="1" noChangeArrowheads="1"/>
          </p:cNvSpPr>
          <p:nvPr>
            <p:ph type="title"/>
          </p:nvPr>
        </p:nvSpPr>
        <p:spPr/>
        <p:txBody>
          <a:bodyPr/>
          <a:lstStyle/>
          <a:p>
            <a:pPr eaLnBrk="1" hangingPunct="1"/>
            <a:r>
              <a:rPr lang="en-US" altLang="en-US"/>
              <a:t>Common RV PDF’s</a:t>
            </a:r>
          </a:p>
        </p:txBody>
      </p:sp>
      <p:sp>
        <p:nvSpPr>
          <p:cNvPr id="15364" name="Rectangle 3">
            <a:extLst>
              <a:ext uri="{FF2B5EF4-FFF2-40B4-BE49-F238E27FC236}">
                <a16:creationId xmlns:a16="http://schemas.microsoft.com/office/drawing/2014/main" id="{D0C47FB7-D328-4145-B9FC-4578D7AB13A6}"/>
              </a:ext>
            </a:extLst>
          </p:cNvPr>
          <p:cNvSpPr>
            <a:spLocks noGrp="1" noChangeArrowheads="1"/>
          </p:cNvSpPr>
          <p:nvPr>
            <p:ph type="body" idx="1"/>
          </p:nvPr>
        </p:nvSpPr>
        <p:spPr/>
        <p:txBody>
          <a:bodyPr/>
          <a:lstStyle/>
          <a:p>
            <a:pPr eaLnBrk="1" hangingPunct="1"/>
            <a:r>
              <a:rPr lang="en-US" altLang="en-US"/>
              <a:t>Bernoulli, </a:t>
            </a:r>
            <a:r>
              <a:rPr lang="en-US" altLang="en-US" i="1">
                <a:latin typeface="Times New Roman" panose="02020603050405020304" pitchFamily="18" charset="0"/>
              </a:rPr>
              <a:t>p</a:t>
            </a:r>
            <a:r>
              <a:rPr lang="en-US" altLang="en-US"/>
              <a:t> = probability of success</a:t>
            </a:r>
          </a:p>
          <a:p>
            <a:pPr eaLnBrk="1" hangingPunct="1"/>
            <a:endParaRPr lang="en-US" altLang="en-US"/>
          </a:p>
        </p:txBody>
      </p:sp>
      <p:grpSp>
        <p:nvGrpSpPr>
          <p:cNvPr id="53277" name="Group 29">
            <a:extLst>
              <a:ext uri="{FF2B5EF4-FFF2-40B4-BE49-F238E27FC236}">
                <a16:creationId xmlns:a16="http://schemas.microsoft.com/office/drawing/2014/main" id="{9B03D3C8-0ED1-41A7-BB47-FA76BDFBC8C7}"/>
              </a:ext>
            </a:extLst>
          </p:cNvPr>
          <p:cNvGrpSpPr>
            <a:grpSpLocks/>
          </p:cNvGrpSpPr>
          <p:nvPr/>
        </p:nvGrpSpPr>
        <p:grpSpPr bwMode="auto">
          <a:xfrm>
            <a:off x="3429000" y="2819400"/>
            <a:ext cx="5106988" cy="3844925"/>
            <a:chOff x="2160" y="1776"/>
            <a:chExt cx="3217" cy="2422"/>
          </a:xfrm>
        </p:grpSpPr>
        <p:pic>
          <p:nvPicPr>
            <p:cNvPr id="15380" name="Picture 10" descr="Bernoulli_Jacob">
              <a:extLst>
                <a:ext uri="{FF2B5EF4-FFF2-40B4-BE49-F238E27FC236}">
                  <a16:creationId xmlns:a16="http://schemas.microsoft.com/office/drawing/2014/main" id="{7681871F-3409-43B6-889B-48BE6DB927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 y="1776"/>
              <a:ext cx="1221" cy="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Picture 11" descr="Bernoulli_Jacob_4">
              <a:extLst>
                <a:ext uri="{FF2B5EF4-FFF2-40B4-BE49-F238E27FC236}">
                  <a16:creationId xmlns:a16="http://schemas.microsoft.com/office/drawing/2014/main" id="{EE26CF09-B444-41E9-A8E9-EDBC630FD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 y="1776"/>
              <a:ext cx="1201" cy="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2" name="Text Box 12">
              <a:extLst>
                <a:ext uri="{FF2B5EF4-FFF2-40B4-BE49-F238E27FC236}">
                  <a16:creationId xmlns:a16="http://schemas.microsoft.com/office/drawing/2014/main" id="{0EC2B6B5-C393-46F4-909A-8F5A1DC41884}"/>
                </a:ext>
              </a:extLst>
            </p:cNvPr>
            <p:cNvSpPr txBox="1">
              <a:spLocks noChangeArrowheads="1"/>
            </p:cNvSpPr>
            <p:nvPr/>
          </p:nvSpPr>
          <p:spPr bwMode="auto">
            <a:xfrm>
              <a:off x="2160" y="3216"/>
              <a:ext cx="2793" cy="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algn="ctr" eaLnBrk="1" hangingPunct="1">
                <a:spcBef>
                  <a:spcPct val="50000"/>
                </a:spcBef>
              </a:pPr>
              <a:r>
                <a:rPr lang="en-US" altLang="en-US" sz="2800" b="1">
                  <a:solidFill>
                    <a:schemeClr val="folHlink"/>
                  </a:solidFill>
                  <a:latin typeface="Arial" panose="020B0604020202020204" pitchFamily="34" charset="0"/>
                </a:rPr>
                <a:t>           Jacob Bernoulli</a:t>
              </a:r>
              <a:endParaRPr lang="en-US" altLang="en-US" sz="2400">
                <a:solidFill>
                  <a:schemeClr val="folHlink"/>
                </a:solidFill>
                <a:latin typeface="Arial" panose="020B0604020202020204" pitchFamily="34" charset="0"/>
              </a:endParaRPr>
            </a:p>
            <a:p>
              <a:pPr lvl="3" algn="ctr" eaLnBrk="1" hangingPunct="1">
                <a:spcBef>
                  <a:spcPts val="500"/>
                </a:spcBef>
                <a:spcAft>
                  <a:spcPts val="500"/>
                </a:spcAft>
              </a:pPr>
              <a:r>
                <a:rPr lang="en-US" altLang="en-US" sz="1200" b="1">
                  <a:latin typeface="Arial" panose="020B0604020202020204" pitchFamily="34" charset="0"/>
                </a:rPr>
                <a:t>Born:</a:t>
              </a:r>
              <a:r>
                <a:rPr lang="en-US" altLang="en-US" sz="1200" b="1">
                  <a:solidFill>
                    <a:srgbClr val="008000"/>
                  </a:solidFill>
                  <a:latin typeface="Arial" panose="020B0604020202020204" pitchFamily="34" charset="0"/>
                </a:rPr>
                <a:t> 27 Dec 1654 in Basel, Switzerland</a:t>
              </a:r>
              <a:br>
                <a:rPr lang="en-US" altLang="en-US" sz="1200" b="1">
                  <a:solidFill>
                    <a:srgbClr val="008000"/>
                  </a:solidFill>
                  <a:latin typeface="Arial" panose="020B0604020202020204" pitchFamily="34" charset="0"/>
                </a:rPr>
              </a:br>
              <a:r>
                <a:rPr lang="en-US" altLang="en-US" sz="1200" b="1">
                  <a:latin typeface="Arial" panose="020B0604020202020204" pitchFamily="34" charset="0"/>
                </a:rPr>
                <a:t>Died:</a:t>
              </a:r>
              <a:r>
                <a:rPr lang="en-US" altLang="en-US" sz="1200" b="1">
                  <a:solidFill>
                    <a:srgbClr val="800080"/>
                  </a:solidFill>
                  <a:latin typeface="Arial" panose="020B0604020202020204" pitchFamily="34" charset="0"/>
                </a:rPr>
                <a:t> 16 Aug 1705 in Basel, Switzerland</a:t>
              </a:r>
              <a:endParaRPr lang="en-US" altLang="en-US" sz="1200" b="1">
                <a:latin typeface="Arial" panose="020B0604020202020204" pitchFamily="34" charset="0"/>
              </a:endParaRPr>
            </a:p>
            <a:p>
              <a:pPr algn="ctr" eaLnBrk="1" hangingPunct="1">
                <a:spcBef>
                  <a:spcPct val="50000"/>
                </a:spcBef>
              </a:pPr>
              <a:r>
                <a:rPr lang="en-US" altLang="en-US" sz="2400"/>
                <a:t> </a:t>
              </a:r>
            </a:p>
          </p:txBody>
        </p:sp>
      </p:grpSp>
      <p:graphicFrame>
        <p:nvGraphicFramePr>
          <p:cNvPr id="15366" name="Object 13">
            <a:extLst>
              <a:ext uri="{FF2B5EF4-FFF2-40B4-BE49-F238E27FC236}">
                <a16:creationId xmlns:a16="http://schemas.microsoft.com/office/drawing/2014/main" id="{A338E945-72F9-4378-B5FB-63DED821C34C}"/>
              </a:ext>
            </a:extLst>
          </p:cNvPr>
          <p:cNvGraphicFramePr>
            <a:graphicFrameLocks noChangeAspect="1"/>
          </p:cNvGraphicFramePr>
          <p:nvPr/>
        </p:nvGraphicFramePr>
        <p:xfrm>
          <a:off x="609600" y="2844800"/>
          <a:ext cx="3962400" cy="892175"/>
        </p:xfrm>
        <a:graphic>
          <a:graphicData uri="http://schemas.openxmlformats.org/presentationml/2006/ole">
            <mc:AlternateContent xmlns:mc="http://schemas.openxmlformats.org/markup-compatibility/2006">
              <mc:Choice xmlns:v="urn:schemas-microsoft-com:vml" Requires="v">
                <p:oleObj name="Equation" r:id="rId4" imgW="2044700" imgH="457200" progId="Equation.3">
                  <p:embed/>
                </p:oleObj>
              </mc:Choice>
              <mc:Fallback>
                <p:oleObj name="Equation" r:id="rId4" imgW="2044700" imgH="457200" progId="Equation.3">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844800"/>
                        <a:ext cx="3962400"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3275" name="Group 27">
            <a:extLst>
              <a:ext uri="{FF2B5EF4-FFF2-40B4-BE49-F238E27FC236}">
                <a16:creationId xmlns:a16="http://schemas.microsoft.com/office/drawing/2014/main" id="{66A583EE-3DE2-4A43-8EB5-87F5ED42D33C}"/>
              </a:ext>
            </a:extLst>
          </p:cNvPr>
          <p:cNvGrpSpPr>
            <a:grpSpLocks/>
          </p:cNvGrpSpPr>
          <p:nvPr/>
        </p:nvGrpSpPr>
        <p:grpSpPr bwMode="auto">
          <a:xfrm>
            <a:off x="1447800" y="4038600"/>
            <a:ext cx="2732088" cy="2057400"/>
            <a:chOff x="624" y="2544"/>
            <a:chExt cx="1721" cy="1296"/>
          </a:xfrm>
        </p:grpSpPr>
        <p:sp>
          <p:nvSpPr>
            <p:cNvPr id="15369" name="Line 15">
              <a:extLst>
                <a:ext uri="{FF2B5EF4-FFF2-40B4-BE49-F238E27FC236}">
                  <a16:creationId xmlns:a16="http://schemas.microsoft.com/office/drawing/2014/main" id="{661D91F7-E862-4EDE-9F2F-7E4152E6D5DF}"/>
                </a:ext>
              </a:extLst>
            </p:cNvPr>
            <p:cNvSpPr>
              <a:spLocks noChangeShapeType="1"/>
            </p:cNvSpPr>
            <p:nvPr/>
          </p:nvSpPr>
          <p:spPr bwMode="auto">
            <a:xfrm flipV="1">
              <a:off x="912" y="3552"/>
              <a:ext cx="1296"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0" name="Line 16">
              <a:extLst>
                <a:ext uri="{FF2B5EF4-FFF2-40B4-BE49-F238E27FC236}">
                  <a16:creationId xmlns:a16="http://schemas.microsoft.com/office/drawing/2014/main" id="{EB3172DF-CDB3-4A84-B660-0D0ED432FCE1}"/>
                </a:ext>
              </a:extLst>
            </p:cNvPr>
            <p:cNvSpPr>
              <a:spLocks noChangeShapeType="1"/>
            </p:cNvSpPr>
            <p:nvPr/>
          </p:nvSpPr>
          <p:spPr bwMode="auto">
            <a:xfrm flipV="1">
              <a:off x="1245" y="2577"/>
              <a:ext cx="1" cy="95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1" name="Text Box 18">
              <a:extLst>
                <a:ext uri="{FF2B5EF4-FFF2-40B4-BE49-F238E27FC236}">
                  <a16:creationId xmlns:a16="http://schemas.microsoft.com/office/drawing/2014/main" id="{D4D52491-A5C1-4881-A2E4-BD98F58DA14F}"/>
                </a:ext>
              </a:extLst>
            </p:cNvPr>
            <p:cNvSpPr txBox="1">
              <a:spLocks noChangeArrowheads="1"/>
            </p:cNvSpPr>
            <p:nvPr/>
          </p:nvSpPr>
          <p:spPr bwMode="auto">
            <a:xfrm>
              <a:off x="1296" y="2544"/>
              <a:ext cx="6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i="1">
                  <a:latin typeface="Times New Roman" panose="02020603050405020304" pitchFamily="18" charset="0"/>
                </a:rPr>
                <a:t>f</a:t>
              </a:r>
              <a:r>
                <a:rPr lang="en-US" altLang="en-US" sz="2400" i="1" baseline="-25000">
                  <a:latin typeface="Times New Roman" panose="02020603050405020304" pitchFamily="18" charset="0"/>
                </a:rPr>
                <a:t>X</a:t>
              </a:r>
              <a:r>
                <a:rPr lang="en-US" altLang="en-US" sz="2400">
                  <a:latin typeface="Times New Roman" panose="02020603050405020304" pitchFamily="18" charset="0"/>
                </a:rPr>
                <a:t>(</a:t>
              </a:r>
              <a:r>
                <a:rPr lang="en-US" altLang="en-US" sz="2400" i="1">
                  <a:latin typeface="Times New Roman" panose="02020603050405020304" pitchFamily="18" charset="0"/>
                </a:rPr>
                <a:t>x</a:t>
              </a:r>
              <a:r>
                <a:rPr lang="en-US" altLang="en-US" sz="2400">
                  <a:latin typeface="Times New Roman" panose="02020603050405020304" pitchFamily="18" charset="0"/>
                </a:rPr>
                <a:t>)</a:t>
              </a:r>
            </a:p>
          </p:txBody>
        </p:sp>
        <p:sp>
          <p:nvSpPr>
            <p:cNvPr id="15372" name="Text Box 19">
              <a:extLst>
                <a:ext uri="{FF2B5EF4-FFF2-40B4-BE49-F238E27FC236}">
                  <a16:creationId xmlns:a16="http://schemas.microsoft.com/office/drawing/2014/main" id="{A74B089C-1F13-4C77-A7ED-5C2FFFBEB4EA}"/>
                </a:ext>
              </a:extLst>
            </p:cNvPr>
            <p:cNvSpPr txBox="1">
              <a:spLocks noChangeArrowheads="1"/>
            </p:cNvSpPr>
            <p:nvPr/>
          </p:nvSpPr>
          <p:spPr bwMode="auto">
            <a:xfrm>
              <a:off x="2016" y="3504"/>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i="1">
                  <a:latin typeface="Times New Roman" panose="02020603050405020304" pitchFamily="18" charset="0"/>
                </a:rPr>
                <a:t>x</a:t>
              </a:r>
              <a:endParaRPr lang="en-US" altLang="en-US" sz="2400">
                <a:latin typeface="Times New Roman" panose="02020603050405020304" pitchFamily="18" charset="0"/>
              </a:endParaRPr>
            </a:p>
          </p:txBody>
        </p:sp>
        <p:sp>
          <p:nvSpPr>
            <p:cNvPr id="15373" name="Line 20">
              <a:extLst>
                <a:ext uri="{FF2B5EF4-FFF2-40B4-BE49-F238E27FC236}">
                  <a16:creationId xmlns:a16="http://schemas.microsoft.com/office/drawing/2014/main" id="{F357CF63-A6A1-4F56-8A70-E76EE6F5EC21}"/>
                </a:ext>
              </a:extLst>
            </p:cNvPr>
            <p:cNvSpPr>
              <a:spLocks noChangeShapeType="1"/>
            </p:cNvSpPr>
            <p:nvPr/>
          </p:nvSpPr>
          <p:spPr bwMode="auto">
            <a:xfrm flipV="1">
              <a:off x="1248" y="2832"/>
              <a:ext cx="0" cy="720"/>
            </a:xfrm>
            <a:prstGeom prst="line">
              <a:avLst/>
            </a:prstGeom>
            <a:noFill/>
            <a:ln w="571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4" name="Line 21">
              <a:extLst>
                <a:ext uri="{FF2B5EF4-FFF2-40B4-BE49-F238E27FC236}">
                  <a16:creationId xmlns:a16="http://schemas.microsoft.com/office/drawing/2014/main" id="{61EC4DDD-FA26-4748-B92D-43F72DA6CE06}"/>
                </a:ext>
              </a:extLst>
            </p:cNvPr>
            <p:cNvSpPr>
              <a:spLocks noChangeShapeType="1"/>
            </p:cNvSpPr>
            <p:nvPr/>
          </p:nvSpPr>
          <p:spPr bwMode="auto">
            <a:xfrm flipV="1">
              <a:off x="1872" y="3120"/>
              <a:ext cx="0" cy="432"/>
            </a:xfrm>
            <a:prstGeom prst="line">
              <a:avLst/>
            </a:prstGeom>
            <a:noFill/>
            <a:ln w="571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5" name="Text Box 22">
              <a:extLst>
                <a:ext uri="{FF2B5EF4-FFF2-40B4-BE49-F238E27FC236}">
                  <a16:creationId xmlns:a16="http://schemas.microsoft.com/office/drawing/2014/main" id="{B6BA9AB4-2AB6-4E5E-8F9B-3E67270EDEE3}"/>
                </a:ext>
              </a:extLst>
            </p:cNvPr>
            <p:cNvSpPr txBox="1">
              <a:spLocks noChangeArrowheads="1"/>
            </p:cNvSpPr>
            <p:nvPr/>
          </p:nvSpPr>
          <p:spPr bwMode="auto">
            <a:xfrm>
              <a:off x="1776" y="3552"/>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a:latin typeface="Times New Roman" panose="02020603050405020304" pitchFamily="18" charset="0"/>
                </a:rPr>
                <a:t>1</a:t>
              </a:r>
            </a:p>
          </p:txBody>
        </p:sp>
        <p:sp>
          <p:nvSpPr>
            <p:cNvPr id="15376" name="Text Box 23">
              <a:extLst>
                <a:ext uri="{FF2B5EF4-FFF2-40B4-BE49-F238E27FC236}">
                  <a16:creationId xmlns:a16="http://schemas.microsoft.com/office/drawing/2014/main" id="{7B8F0FDC-0854-48A9-9A17-D7E15059EC44}"/>
                </a:ext>
              </a:extLst>
            </p:cNvPr>
            <p:cNvSpPr txBox="1">
              <a:spLocks noChangeArrowheads="1"/>
            </p:cNvSpPr>
            <p:nvPr/>
          </p:nvSpPr>
          <p:spPr bwMode="auto">
            <a:xfrm>
              <a:off x="1104" y="3552"/>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algn="ctr" eaLnBrk="1" hangingPunct="1">
                <a:spcBef>
                  <a:spcPct val="50000"/>
                </a:spcBef>
              </a:pPr>
              <a:r>
                <a:rPr lang="en-US" altLang="en-US" sz="2400">
                  <a:latin typeface="Times New Roman" panose="02020603050405020304" pitchFamily="18" charset="0"/>
                </a:rPr>
                <a:t>0</a:t>
              </a:r>
            </a:p>
          </p:txBody>
        </p:sp>
        <p:sp>
          <p:nvSpPr>
            <p:cNvPr id="15377" name="Text Box 24">
              <a:extLst>
                <a:ext uri="{FF2B5EF4-FFF2-40B4-BE49-F238E27FC236}">
                  <a16:creationId xmlns:a16="http://schemas.microsoft.com/office/drawing/2014/main" id="{92D8B33B-D573-4684-944B-0F6A770CA1A4}"/>
                </a:ext>
              </a:extLst>
            </p:cNvPr>
            <p:cNvSpPr txBox="1">
              <a:spLocks noChangeArrowheads="1"/>
            </p:cNvSpPr>
            <p:nvPr/>
          </p:nvSpPr>
          <p:spPr bwMode="auto">
            <a:xfrm>
              <a:off x="960" y="2976"/>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i="1">
                  <a:latin typeface="Times New Roman" panose="02020603050405020304" pitchFamily="18" charset="0"/>
                </a:rPr>
                <a:t>p</a:t>
              </a:r>
              <a:endParaRPr lang="en-US" altLang="en-US" sz="2400">
                <a:latin typeface="Times New Roman" panose="02020603050405020304" pitchFamily="18" charset="0"/>
              </a:endParaRPr>
            </a:p>
          </p:txBody>
        </p:sp>
        <p:sp>
          <p:nvSpPr>
            <p:cNvPr id="15378" name="Text Box 25">
              <a:extLst>
                <a:ext uri="{FF2B5EF4-FFF2-40B4-BE49-F238E27FC236}">
                  <a16:creationId xmlns:a16="http://schemas.microsoft.com/office/drawing/2014/main" id="{CB12380C-C51F-412C-940C-CEE019270737}"/>
                </a:ext>
              </a:extLst>
            </p:cNvPr>
            <p:cNvSpPr txBox="1">
              <a:spLocks noChangeArrowheads="1"/>
            </p:cNvSpPr>
            <p:nvPr/>
          </p:nvSpPr>
          <p:spPr bwMode="auto">
            <a:xfrm>
              <a:off x="624" y="2736"/>
              <a:ext cx="9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i="1">
                  <a:latin typeface="Times New Roman" panose="02020603050405020304" pitchFamily="18" charset="0"/>
                </a:rPr>
                <a:t>q=1-p</a:t>
              </a:r>
              <a:endParaRPr lang="en-US" altLang="en-US" sz="2400">
                <a:latin typeface="Times New Roman" panose="02020603050405020304" pitchFamily="18" charset="0"/>
              </a:endParaRPr>
            </a:p>
          </p:txBody>
        </p:sp>
        <p:sp>
          <p:nvSpPr>
            <p:cNvPr id="15379" name="Line 26">
              <a:extLst>
                <a:ext uri="{FF2B5EF4-FFF2-40B4-BE49-F238E27FC236}">
                  <a16:creationId xmlns:a16="http://schemas.microsoft.com/office/drawing/2014/main" id="{48FF81B1-1AF4-471D-99CB-42350E379D05}"/>
                </a:ext>
              </a:extLst>
            </p:cNvPr>
            <p:cNvSpPr>
              <a:spLocks noChangeShapeType="1"/>
            </p:cNvSpPr>
            <p:nvPr/>
          </p:nvSpPr>
          <p:spPr bwMode="auto">
            <a:xfrm flipH="1">
              <a:off x="1200" y="3120"/>
              <a:ext cx="672" cy="0"/>
            </a:xfrm>
            <a:prstGeom prst="line">
              <a:avLst/>
            </a:prstGeom>
            <a:noFill/>
            <a:ln w="9525">
              <a:solidFill>
                <a:schemeClr val="tx1"/>
              </a:solidFill>
              <a:prstDash val="lg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368" name="Rectangle 28">
            <a:extLst>
              <a:ext uri="{FF2B5EF4-FFF2-40B4-BE49-F238E27FC236}">
                <a16:creationId xmlns:a16="http://schemas.microsoft.com/office/drawing/2014/main" id="{98D68553-BF9C-42AD-8A92-1A6F71C43600}"/>
              </a:ext>
            </a:extLst>
          </p:cNvPr>
          <p:cNvSpPr>
            <a:spLocks noChangeArrowheads="1"/>
          </p:cNvSpPr>
          <p:nvPr/>
        </p:nvSpPr>
        <p:spPr bwMode="auto">
          <a:xfrm>
            <a:off x="1676400" y="6477000"/>
            <a:ext cx="5680075" cy="27463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200">
                <a:latin typeface="Times New Roman" panose="02020603050405020304" pitchFamily="18" charset="0"/>
              </a:rPr>
              <a:t>Pictures in this presentation from http://www-groups.dcs.st-and.ac.uk/~history/index.html</a:t>
            </a:r>
            <a:endParaRPr lang="en-US" altLang="en-US"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53275"/>
                                        </p:tgtEl>
                                        <p:attrNameLst>
                                          <p:attrName>style.visibility</p:attrName>
                                        </p:attrNameLst>
                                      </p:cBhvr>
                                      <p:to>
                                        <p:strVal val="visible"/>
                                      </p:to>
                                    </p:set>
                                    <p:anim calcmode="lin" valueType="num">
                                      <p:cBhvr>
                                        <p:cTn id="7" dur="1000" fill="hold"/>
                                        <p:tgtEl>
                                          <p:spTgt spid="53275"/>
                                        </p:tgtEl>
                                        <p:attrNameLst>
                                          <p:attrName>ppt_w</p:attrName>
                                        </p:attrNameLst>
                                      </p:cBhvr>
                                      <p:tavLst>
                                        <p:tav tm="0">
                                          <p:val>
                                            <p:fltVal val="0"/>
                                          </p:val>
                                        </p:tav>
                                        <p:tav tm="100000">
                                          <p:val>
                                            <p:strVal val="#ppt_w"/>
                                          </p:val>
                                        </p:tav>
                                      </p:tavLst>
                                    </p:anim>
                                    <p:anim calcmode="lin" valueType="num">
                                      <p:cBhvr>
                                        <p:cTn id="8" dur="1000" fill="hold"/>
                                        <p:tgtEl>
                                          <p:spTgt spid="53275"/>
                                        </p:tgtEl>
                                        <p:attrNameLst>
                                          <p:attrName>ppt_h</p:attrName>
                                        </p:attrNameLst>
                                      </p:cBhvr>
                                      <p:tavLst>
                                        <p:tav tm="0">
                                          <p:val>
                                            <p:fltVal val="0"/>
                                          </p:val>
                                        </p:tav>
                                        <p:tav tm="100000">
                                          <p:val>
                                            <p:strVal val="#ppt_h"/>
                                          </p:val>
                                        </p:tav>
                                      </p:tavLst>
                                    </p:anim>
                                    <p:anim calcmode="lin" valueType="num">
                                      <p:cBhvr>
                                        <p:cTn id="9" dur="1000" fill="hold"/>
                                        <p:tgtEl>
                                          <p:spTgt spid="5327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32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53277"/>
                                        </p:tgtEl>
                                        <p:attrNameLst>
                                          <p:attrName>style.visibility</p:attrName>
                                        </p:attrNameLst>
                                      </p:cBhvr>
                                      <p:to>
                                        <p:strVal val="visible"/>
                                      </p:to>
                                    </p:set>
                                    <p:anim calcmode="lin" valueType="num">
                                      <p:cBhvr additive="base">
                                        <p:cTn id="15" dur="500" fill="hold"/>
                                        <p:tgtEl>
                                          <p:spTgt spid="53277"/>
                                        </p:tgtEl>
                                        <p:attrNameLst>
                                          <p:attrName>ppt_x</p:attrName>
                                        </p:attrNameLst>
                                      </p:cBhvr>
                                      <p:tavLst>
                                        <p:tav tm="0">
                                          <p:val>
                                            <p:strVal val="0-#ppt_w/2"/>
                                          </p:val>
                                        </p:tav>
                                        <p:tav tm="100000">
                                          <p:val>
                                            <p:strVal val="#ppt_x"/>
                                          </p:val>
                                        </p:tav>
                                      </p:tavLst>
                                    </p:anim>
                                    <p:anim calcmode="lin" valueType="num">
                                      <p:cBhvr additive="base">
                                        <p:cTn id="16" dur="500" fill="hold"/>
                                        <p:tgtEl>
                                          <p:spTgt spid="532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a:extLst>
              <a:ext uri="{FF2B5EF4-FFF2-40B4-BE49-F238E27FC236}">
                <a16:creationId xmlns:a16="http://schemas.microsoft.com/office/drawing/2014/main" id="{FF831BEC-0C6A-43AD-BC5C-1A4A8EAD5D07}"/>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16387" name="Rectangle 2">
            <a:extLst>
              <a:ext uri="{FF2B5EF4-FFF2-40B4-BE49-F238E27FC236}">
                <a16:creationId xmlns:a16="http://schemas.microsoft.com/office/drawing/2014/main" id="{84421C98-8800-4E8F-9C2A-2E2866004D36}"/>
              </a:ext>
            </a:extLst>
          </p:cNvPr>
          <p:cNvSpPr>
            <a:spLocks noGrp="1" noChangeArrowheads="1"/>
          </p:cNvSpPr>
          <p:nvPr>
            <p:ph type="title"/>
          </p:nvPr>
        </p:nvSpPr>
        <p:spPr/>
        <p:txBody>
          <a:bodyPr/>
          <a:lstStyle/>
          <a:p>
            <a:pPr eaLnBrk="1" hangingPunct="1"/>
            <a:r>
              <a:rPr lang="en-US" altLang="en-US"/>
              <a:t>Common RV PDF’s</a:t>
            </a:r>
          </a:p>
        </p:txBody>
      </p:sp>
      <p:sp>
        <p:nvSpPr>
          <p:cNvPr id="16388" name="Rectangle 3">
            <a:extLst>
              <a:ext uri="{FF2B5EF4-FFF2-40B4-BE49-F238E27FC236}">
                <a16:creationId xmlns:a16="http://schemas.microsoft.com/office/drawing/2014/main" id="{DCDA255C-A645-4421-BA43-4F3B4B8E36A8}"/>
              </a:ext>
            </a:extLst>
          </p:cNvPr>
          <p:cNvSpPr>
            <a:spLocks noGrp="1" noChangeArrowheads="1"/>
          </p:cNvSpPr>
          <p:nvPr>
            <p:ph type="body" idx="1"/>
          </p:nvPr>
        </p:nvSpPr>
        <p:spPr/>
        <p:txBody>
          <a:bodyPr/>
          <a:lstStyle/>
          <a:p>
            <a:pPr eaLnBrk="1" hangingPunct="1"/>
            <a:r>
              <a:rPr lang="en-US" altLang="en-US"/>
              <a:t>Binomial (</a:t>
            </a:r>
            <a:r>
              <a:rPr lang="en-US" altLang="en-US" i="1">
                <a:latin typeface="Times New Roman" panose="02020603050405020304" pitchFamily="18" charset="0"/>
              </a:rPr>
              <a:t>n</a:t>
            </a:r>
            <a:r>
              <a:rPr lang="en-US" altLang="en-US"/>
              <a:t> repeated Bernoulli trials)</a:t>
            </a:r>
          </a:p>
        </p:txBody>
      </p:sp>
      <p:graphicFrame>
        <p:nvGraphicFramePr>
          <p:cNvPr id="16389" name="Object 4">
            <a:extLst>
              <a:ext uri="{FF2B5EF4-FFF2-40B4-BE49-F238E27FC236}">
                <a16:creationId xmlns:a16="http://schemas.microsoft.com/office/drawing/2014/main" id="{088CDB4F-00EC-4AA6-B353-818EA8E06BD5}"/>
              </a:ext>
            </a:extLst>
          </p:cNvPr>
          <p:cNvGraphicFramePr>
            <a:graphicFrameLocks noChangeAspect="1"/>
          </p:cNvGraphicFramePr>
          <p:nvPr/>
        </p:nvGraphicFramePr>
        <p:xfrm>
          <a:off x="1739900" y="2743200"/>
          <a:ext cx="6423025" cy="1162050"/>
        </p:xfrm>
        <a:graphic>
          <a:graphicData uri="http://schemas.openxmlformats.org/presentationml/2006/ole">
            <mc:AlternateContent xmlns:mc="http://schemas.openxmlformats.org/markup-compatibility/2006">
              <mc:Choice xmlns:v="urn:schemas-microsoft-com:vml" Requires="v">
                <p:oleObj name="Equation" r:id="rId2" imgW="2540000" imgH="457200" progId="Equation.3">
                  <p:embed/>
                </p:oleObj>
              </mc:Choice>
              <mc:Fallback>
                <p:oleObj name="Equation" r:id="rId2" imgW="2540000" imgH="4572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900" y="2743200"/>
                        <a:ext cx="6423025" cy="1162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0" name="Object 7">
            <a:extLst>
              <a:ext uri="{FF2B5EF4-FFF2-40B4-BE49-F238E27FC236}">
                <a16:creationId xmlns:a16="http://schemas.microsoft.com/office/drawing/2014/main" id="{59BFC502-3AD0-440C-A29D-FE1F2A539918}"/>
              </a:ext>
            </a:extLst>
          </p:cNvPr>
          <p:cNvGraphicFramePr>
            <a:graphicFrameLocks noChangeAspect="1"/>
          </p:cNvGraphicFramePr>
          <p:nvPr/>
        </p:nvGraphicFramePr>
        <p:xfrm>
          <a:off x="2057400" y="4191000"/>
          <a:ext cx="1990725" cy="914400"/>
        </p:xfrm>
        <a:graphic>
          <a:graphicData uri="http://schemas.openxmlformats.org/presentationml/2006/ole">
            <mc:AlternateContent xmlns:mc="http://schemas.openxmlformats.org/markup-compatibility/2006">
              <mc:Choice xmlns:v="urn:schemas-microsoft-com:vml" Requires="v">
                <p:oleObj name="Equation" r:id="rId4" imgW="1002865" imgH="457002" progId="Equation.3">
                  <p:embed/>
                </p:oleObj>
              </mc:Choice>
              <mc:Fallback>
                <p:oleObj name="Equation" r:id="rId4" imgW="1002865" imgH="457002"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191000"/>
                        <a:ext cx="199072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1" name="Text Box 8">
            <a:extLst>
              <a:ext uri="{FF2B5EF4-FFF2-40B4-BE49-F238E27FC236}">
                <a16:creationId xmlns:a16="http://schemas.microsoft.com/office/drawing/2014/main" id="{DF2B5A2E-388C-4690-9BEC-33A6FFE0873B}"/>
              </a:ext>
            </a:extLst>
          </p:cNvPr>
          <p:cNvSpPr txBox="1">
            <a:spLocks noChangeArrowheads="1"/>
          </p:cNvSpPr>
          <p:nvPr/>
        </p:nvSpPr>
        <p:spPr bwMode="auto">
          <a:xfrm>
            <a:off x="4114800" y="4419600"/>
            <a:ext cx="319405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a:t>= binomial coefficient </a:t>
            </a:r>
          </a:p>
          <a:p>
            <a:pPr eaLnBrk="1" hangingPunct="1">
              <a:spcBef>
                <a:spcPct val="50000"/>
              </a:spcBef>
            </a:pPr>
            <a:r>
              <a:rPr lang="en-US" altLang="en-US" sz="2400"/>
              <a:t>(Pascal’s triangle)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a:extLst>
              <a:ext uri="{FF2B5EF4-FFF2-40B4-BE49-F238E27FC236}">
                <a16:creationId xmlns:a16="http://schemas.microsoft.com/office/drawing/2014/main" id="{B6754E04-85D2-447E-A63A-A8AF19850E76}"/>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pic>
        <p:nvPicPr>
          <p:cNvPr id="17411" name="Picture 3" descr="binp0point1">
            <a:extLst>
              <a:ext uri="{FF2B5EF4-FFF2-40B4-BE49-F238E27FC236}">
                <a16:creationId xmlns:a16="http://schemas.microsoft.com/office/drawing/2014/main" id="{3625FCB8-88A2-4733-A791-2C4809843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74676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a:extLst>
              <a:ext uri="{FF2B5EF4-FFF2-40B4-BE49-F238E27FC236}">
                <a16:creationId xmlns:a16="http://schemas.microsoft.com/office/drawing/2014/main" id="{0E2F3EBF-40B2-4E76-A16F-250561C43EF0}"/>
              </a:ext>
            </a:extLst>
          </p:cNvPr>
          <p:cNvSpPr>
            <a:spLocks noGrp="1" noChangeArrowheads="1"/>
          </p:cNvSpPr>
          <p:nvPr>
            <p:ph type="title"/>
          </p:nvPr>
        </p:nvSpPr>
        <p:spPr>
          <a:xfrm>
            <a:off x="1524000" y="1066800"/>
            <a:ext cx="6697663" cy="693738"/>
          </a:xfrm>
        </p:spPr>
        <p:txBody>
          <a:bodyPr/>
          <a:lstStyle/>
          <a:p>
            <a:pPr eaLnBrk="1" hangingPunct="1"/>
            <a:r>
              <a:rPr lang="en-US" altLang="en-US" sz="3600"/>
              <a:t>Binomial RV (</a:t>
            </a:r>
            <a:r>
              <a:rPr lang="en-US" altLang="en-US" sz="3600" i="1">
                <a:latin typeface="Times New Roman" panose="02020603050405020304" pitchFamily="18" charset="0"/>
              </a:rPr>
              <a:t>p</a:t>
            </a:r>
            <a:r>
              <a:rPr lang="en-US" altLang="en-US" sz="3600"/>
              <a:t>=0.1) vs. </a:t>
            </a:r>
            <a:r>
              <a:rPr lang="en-US" altLang="en-US" sz="3600" i="1">
                <a:latin typeface="Times New Roman" panose="02020603050405020304" pitchFamily="18" charset="0"/>
              </a:rPr>
              <a:t>n</a:t>
            </a:r>
            <a:endParaRPr lang="en-US" altLang="en-US"/>
          </a:p>
        </p:txBody>
      </p:sp>
      <p:sp>
        <p:nvSpPr>
          <p:cNvPr id="17413" name="Text Box 4">
            <a:extLst>
              <a:ext uri="{FF2B5EF4-FFF2-40B4-BE49-F238E27FC236}">
                <a16:creationId xmlns:a16="http://schemas.microsoft.com/office/drawing/2014/main" id="{A4B5B337-AD78-47F9-8C7F-79980CA039A9}"/>
              </a:ext>
            </a:extLst>
          </p:cNvPr>
          <p:cNvSpPr txBox="1">
            <a:spLocks noChangeArrowheads="1"/>
          </p:cNvSpPr>
          <p:nvPr/>
        </p:nvSpPr>
        <p:spPr bwMode="auto">
          <a:xfrm>
            <a:off x="2590800" y="5410200"/>
            <a:ext cx="31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i="1">
                <a:latin typeface="Times New Roman" panose="02020603050405020304" pitchFamily="18" charset="0"/>
              </a:rPr>
              <a:t>k</a:t>
            </a:r>
            <a:endParaRPr lang="en-US" altLang="en-US" sz="2400"/>
          </a:p>
        </p:txBody>
      </p:sp>
      <p:sp>
        <p:nvSpPr>
          <p:cNvPr id="17414" name="Text Box 5">
            <a:extLst>
              <a:ext uri="{FF2B5EF4-FFF2-40B4-BE49-F238E27FC236}">
                <a16:creationId xmlns:a16="http://schemas.microsoft.com/office/drawing/2014/main" id="{A97368A6-5FC2-43C3-A544-BF910065DBEC}"/>
              </a:ext>
            </a:extLst>
          </p:cNvPr>
          <p:cNvSpPr txBox="1">
            <a:spLocks noChangeArrowheads="1"/>
          </p:cNvSpPr>
          <p:nvPr/>
        </p:nvSpPr>
        <p:spPr bwMode="auto">
          <a:xfrm>
            <a:off x="8077200" y="4495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i="1">
                <a:latin typeface="Times New Roman" panose="02020603050405020304" pitchFamily="18" charset="0"/>
              </a:rPr>
              <a:t>n</a:t>
            </a:r>
            <a:endParaRPr lang="en-US" altLang="en-US"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a:extLst>
              <a:ext uri="{FF2B5EF4-FFF2-40B4-BE49-F238E27FC236}">
                <a16:creationId xmlns:a16="http://schemas.microsoft.com/office/drawing/2014/main" id="{0932DD33-FBEA-43B8-BAE1-7CB5DA934947}"/>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pic>
        <p:nvPicPr>
          <p:cNvPr id="18435" name="Picture 4" descr="P0POINT2">
            <a:extLst>
              <a:ext uri="{FF2B5EF4-FFF2-40B4-BE49-F238E27FC236}">
                <a16:creationId xmlns:a16="http://schemas.microsoft.com/office/drawing/2014/main" id="{62008EE3-95C2-4510-AD88-C5D5C43DA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90600"/>
            <a:ext cx="71628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3">
            <a:extLst>
              <a:ext uri="{FF2B5EF4-FFF2-40B4-BE49-F238E27FC236}">
                <a16:creationId xmlns:a16="http://schemas.microsoft.com/office/drawing/2014/main" id="{A266C1EC-7A58-4BA8-A4A5-07D059B76613}"/>
              </a:ext>
            </a:extLst>
          </p:cNvPr>
          <p:cNvSpPr>
            <a:spLocks noGrp="1" noChangeArrowheads="1"/>
          </p:cNvSpPr>
          <p:nvPr>
            <p:ph type="title"/>
          </p:nvPr>
        </p:nvSpPr>
        <p:spPr>
          <a:xfrm>
            <a:off x="1524000" y="1066800"/>
            <a:ext cx="6697663" cy="693738"/>
          </a:xfrm>
        </p:spPr>
        <p:txBody>
          <a:bodyPr/>
          <a:lstStyle/>
          <a:p>
            <a:pPr eaLnBrk="1" hangingPunct="1"/>
            <a:r>
              <a:rPr lang="en-US" altLang="en-US" sz="3600"/>
              <a:t>Binomial RV (</a:t>
            </a:r>
            <a:r>
              <a:rPr lang="en-US" altLang="en-US" sz="3600" i="1">
                <a:latin typeface="Times New Roman" panose="02020603050405020304" pitchFamily="18" charset="0"/>
              </a:rPr>
              <a:t>p</a:t>
            </a:r>
            <a:r>
              <a:rPr lang="en-US" altLang="en-US" sz="3600"/>
              <a:t>=0.2) vs. </a:t>
            </a:r>
            <a:r>
              <a:rPr lang="en-US" altLang="en-US" sz="3600" i="1">
                <a:latin typeface="Times New Roman" panose="02020603050405020304" pitchFamily="18" charset="0"/>
              </a:rPr>
              <a:t>n</a:t>
            </a:r>
            <a:endParaRPr lang="en-US" altLang="en-US"/>
          </a:p>
        </p:txBody>
      </p:sp>
      <p:sp>
        <p:nvSpPr>
          <p:cNvPr id="18437" name="Text Box 5">
            <a:extLst>
              <a:ext uri="{FF2B5EF4-FFF2-40B4-BE49-F238E27FC236}">
                <a16:creationId xmlns:a16="http://schemas.microsoft.com/office/drawing/2014/main" id="{72AF9591-5EFE-4AEB-B6A8-C3BE4164CB15}"/>
              </a:ext>
            </a:extLst>
          </p:cNvPr>
          <p:cNvSpPr txBox="1">
            <a:spLocks noChangeArrowheads="1"/>
          </p:cNvSpPr>
          <p:nvPr/>
        </p:nvSpPr>
        <p:spPr bwMode="auto">
          <a:xfrm>
            <a:off x="3886200" y="5638800"/>
            <a:ext cx="31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i="1">
                <a:latin typeface="Times New Roman" panose="02020603050405020304" pitchFamily="18" charset="0"/>
              </a:rPr>
              <a:t>k</a:t>
            </a:r>
            <a:endParaRPr lang="en-US" altLang="en-US" sz="2400"/>
          </a:p>
        </p:txBody>
      </p:sp>
      <p:sp>
        <p:nvSpPr>
          <p:cNvPr id="18438" name="Text Box 6">
            <a:extLst>
              <a:ext uri="{FF2B5EF4-FFF2-40B4-BE49-F238E27FC236}">
                <a16:creationId xmlns:a16="http://schemas.microsoft.com/office/drawing/2014/main" id="{F29A3057-6A91-4A15-A021-3A74F4A63391}"/>
              </a:ext>
            </a:extLst>
          </p:cNvPr>
          <p:cNvSpPr txBox="1">
            <a:spLocks noChangeArrowheads="1"/>
          </p:cNvSpPr>
          <p:nvPr/>
        </p:nvSpPr>
        <p:spPr bwMode="auto">
          <a:xfrm>
            <a:off x="7162800" y="5562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i="1">
                <a:latin typeface="Times New Roman" panose="02020603050405020304" pitchFamily="18" charset="0"/>
              </a:rPr>
              <a:t>n</a:t>
            </a:r>
            <a:endParaRPr lang="en-US" altLang="en-US"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a:extLst>
              <a:ext uri="{FF2B5EF4-FFF2-40B4-BE49-F238E27FC236}">
                <a16:creationId xmlns:a16="http://schemas.microsoft.com/office/drawing/2014/main" id="{37805A2C-5844-40AF-8DFA-CDE12827A0DC}"/>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pic>
        <p:nvPicPr>
          <p:cNvPr id="19459" name="Picture 5" descr="binp0point5">
            <a:extLst>
              <a:ext uri="{FF2B5EF4-FFF2-40B4-BE49-F238E27FC236}">
                <a16:creationId xmlns:a16="http://schemas.microsoft.com/office/drawing/2014/main" id="{23D58E72-3341-44F6-BB06-95942C0154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0772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3">
            <a:extLst>
              <a:ext uri="{FF2B5EF4-FFF2-40B4-BE49-F238E27FC236}">
                <a16:creationId xmlns:a16="http://schemas.microsoft.com/office/drawing/2014/main" id="{693BB02C-4EE0-4643-8F8A-A50B06714562}"/>
              </a:ext>
            </a:extLst>
          </p:cNvPr>
          <p:cNvSpPr>
            <a:spLocks noGrp="1" noChangeArrowheads="1"/>
          </p:cNvSpPr>
          <p:nvPr>
            <p:ph type="title"/>
          </p:nvPr>
        </p:nvSpPr>
        <p:spPr>
          <a:xfrm>
            <a:off x="1524000" y="1066800"/>
            <a:ext cx="6697663" cy="693738"/>
          </a:xfrm>
        </p:spPr>
        <p:txBody>
          <a:bodyPr/>
          <a:lstStyle/>
          <a:p>
            <a:pPr eaLnBrk="1" hangingPunct="1"/>
            <a:r>
              <a:rPr lang="en-US" altLang="en-US" sz="3600"/>
              <a:t>Binomial RV (</a:t>
            </a:r>
            <a:r>
              <a:rPr lang="en-US" altLang="en-US" sz="3600" i="1">
                <a:latin typeface="Times New Roman" panose="02020603050405020304" pitchFamily="18" charset="0"/>
              </a:rPr>
              <a:t>p</a:t>
            </a:r>
            <a:r>
              <a:rPr lang="en-US" altLang="en-US" sz="3600"/>
              <a:t>=0.5) vs. </a:t>
            </a:r>
            <a:r>
              <a:rPr lang="en-US" altLang="en-US" sz="3600" i="1">
                <a:latin typeface="Times New Roman" panose="02020603050405020304" pitchFamily="18" charset="0"/>
              </a:rPr>
              <a:t>n</a:t>
            </a:r>
            <a:endParaRPr lang="en-US" altLang="en-US"/>
          </a:p>
        </p:txBody>
      </p:sp>
      <p:sp>
        <p:nvSpPr>
          <p:cNvPr id="19461" name="Text Box 6">
            <a:extLst>
              <a:ext uri="{FF2B5EF4-FFF2-40B4-BE49-F238E27FC236}">
                <a16:creationId xmlns:a16="http://schemas.microsoft.com/office/drawing/2014/main" id="{BCFE5723-C63E-433B-96BA-A0C51E60F6BC}"/>
              </a:ext>
            </a:extLst>
          </p:cNvPr>
          <p:cNvSpPr txBox="1">
            <a:spLocks noChangeArrowheads="1"/>
          </p:cNvSpPr>
          <p:nvPr/>
        </p:nvSpPr>
        <p:spPr bwMode="auto">
          <a:xfrm>
            <a:off x="5638800" y="5638800"/>
            <a:ext cx="31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i="1">
                <a:latin typeface="Times New Roman" panose="02020603050405020304" pitchFamily="18" charset="0"/>
              </a:rPr>
              <a:t>k</a:t>
            </a:r>
            <a:endParaRPr lang="en-US" altLang="en-US" sz="2400"/>
          </a:p>
        </p:txBody>
      </p:sp>
      <p:sp>
        <p:nvSpPr>
          <p:cNvPr id="19462" name="Text Box 7">
            <a:extLst>
              <a:ext uri="{FF2B5EF4-FFF2-40B4-BE49-F238E27FC236}">
                <a16:creationId xmlns:a16="http://schemas.microsoft.com/office/drawing/2014/main" id="{FBB689CA-544E-42E3-A6E5-13C0127D3C7B}"/>
              </a:ext>
            </a:extLst>
          </p:cNvPr>
          <p:cNvSpPr txBox="1">
            <a:spLocks noChangeArrowheads="1"/>
          </p:cNvSpPr>
          <p:nvPr/>
        </p:nvSpPr>
        <p:spPr bwMode="auto">
          <a:xfrm>
            <a:off x="2286000" y="5257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i="1">
                <a:latin typeface="Times New Roman" panose="02020603050405020304" pitchFamily="18" charset="0"/>
              </a:rPr>
              <a:t>n</a:t>
            </a:r>
            <a:endParaRPr lang="en-US" altLang="en-US"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2">
            <a:extLst>
              <a:ext uri="{FF2B5EF4-FFF2-40B4-BE49-F238E27FC236}">
                <a16:creationId xmlns:a16="http://schemas.microsoft.com/office/drawing/2014/main" id="{11330DBE-3621-447F-84A7-516C646225AD}"/>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20483" name="Rectangle 2">
            <a:extLst>
              <a:ext uri="{FF2B5EF4-FFF2-40B4-BE49-F238E27FC236}">
                <a16:creationId xmlns:a16="http://schemas.microsoft.com/office/drawing/2014/main" id="{B41D0E47-D76E-448A-AC4C-03854E653E79}"/>
              </a:ext>
            </a:extLst>
          </p:cNvPr>
          <p:cNvSpPr>
            <a:spLocks noChangeArrowheads="1"/>
          </p:cNvSpPr>
          <p:nvPr/>
        </p:nvSpPr>
        <p:spPr bwMode="auto">
          <a:xfrm>
            <a:off x="1066800" y="457200"/>
            <a:ext cx="77930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4400">
                <a:solidFill>
                  <a:schemeClr val="tx2"/>
                </a:solidFill>
              </a:rPr>
              <a:t>Geometric RV</a:t>
            </a:r>
          </a:p>
        </p:txBody>
      </p:sp>
      <p:sp>
        <p:nvSpPr>
          <p:cNvPr id="20484" name="Rectangle 3">
            <a:extLst>
              <a:ext uri="{FF2B5EF4-FFF2-40B4-BE49-F238E27FC236}">
                <a16:creationId xmlns:a16="http://schemas.microsoft.com/office/drawing/2014/main" id="{92315624-8CB9-47EC-8585-FF3CBA0D43E0}"/>
              </a:ext>
            </a:extLst>
          </p:cNvPr>
          <p:cNvSpPr>
            <a:spLocks noChangeArrowheads="1"/>
          </p:cNvSpPr>
          <p:nvPr/>
        </p:nvSpPr>
        <p:spPr bwMode="auto">
          <a:xfrm>
            <a:off x="8382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endParaRPr lang="en-US" altLang="en-US"/>
          </a:p>
        </p:txBody>
      </p:sp>
      <p:graphicFrame>
        <p:nvGraphicFramePr>
          <p:cNvPr id="20485" name="Object 4">
            <a:extLst>
              <a:ext uri="{FF2B5EF4-FFF2-40B4-BE49-F238E27FC236}">
                <a16:creationId xmlns:a16="http://schemas.microsoft.com/office/drawing/2014/main" id="{B23D4AC3-B309-4C18-A567-B470AFF7D91D}"/>
              </a:ext>
            </a:extLst>
          </p:cNvPr>
          <p:cNvGraphicFramePr>
            <a:graphicFrameLocks noChangeAspect="1"/>
          </p:cNvGraphicFramePr>
          <p:nvPr>
            <p:extLst>
              <p:ext uri="{D42A27DB-BD31-4B8C-83A1-F6EECF244321}">
                <p14:modId xmlns:p14="http://schemas.microsoft.com/office/powerpoint/2010/main" val="3666527806"/>
              </p:ext>
            </p:extLst>
          </p:nvPr>
        </p:nvGraphicFramePr>
        <p:xfrm>
          <a:off x="533400" y="2156016"/>
          <a:ext cx="5981700" cy="701675"/>
        </p:xfrm>
        <a:graphic>
          <a:graphicData uri="http://schemas.openxmlformats.org/presentationml/2006/ole">
            <mc:AlternateContent xmlns:mc="http://schemas.openxmlformats.org/markup-compatibility/2006">
              <mc:Choice xmlns:v="urn:schemas-microsoft-com:vml" Requires="v">
                <p:oleObj name="Equation" r:id="rId2" imgW="2286000" imgH="266700" progId="Equation.3">
                  <p:embed/>
                </p:oleObj>
              </mc:Choice>
              <mc:Fallback>
                <p:oleObj name="Equation" r:id="rId2" imgW="2286000" imgH="2667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56016"/>
                        <a:ext cx="59817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0901" name="Group 5">
            <a:extLst>
              <a:ext uri="{FF2B5EF4-FFF2-40B4-BE49-F238E27FC236}">
                <a16:creationId xmlns:a16="http://schemas.microsoft.com/office/drawing/2014/main" id="{32A893B3-ABA8-4566-A3AA-9AB97FE0F41A}"/>
              </a:ext>
            </a:extLst>
          </p:cNvPr>
          <p:cNvGrpSpPr>
            <a:grpSpLocks/>
          </p:cNvGrpSpPr>
          <p:nvPr/>
        </p:nvGrpSpPr>
        <p:grpSpPr bwMode="auto">
          <a:xfrm>
            <a:off x="5181600" y="2667000"/>
            <a:ext cx="3962400" cy="4089400"/>
            <a:chOff x="3264" y="1680"/>
            <a:chExt cx="1740" cy="2108"/>
          </a:xfrm>
        </p:grpSpPr>
        <p:pic>
          <p:nvPicPr>
            <p:cNvPr id="20488" name="Picture 6" descr="IMG00096">
              <a:extLst>
                <a:ext uri="{FF2B5EF4-FFF2-40B4-BE49-F238E27FC236}">
                  <a16:creationId xmlns:a16="http://schemas.microsoft.com/office/drawing/2014/main" id="{AE4ADD2A-333D-4906-9BDC-B34888FA3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 y="1680"/>
              <a:ext cx="1425"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 Box 7">
              <a:extLst>
                <a:ext uri="{FF2B5EF4-FFF2-40B4-BE49-F238E27FC236}">
                  <a16:creationId xmlns:a16="http://schemas.microsoft.com/office/drawing/2014/main" id="{41BA639C-6F08-4FF8-BE79-92B5EC337FD7}"/>
                </a:ext>
              </a:extLst>
            </p:cNvPr>
            <p:cNvSpPr txBox="1">
              <a:spLocks noChangeArrowheads="1"/>
            </p:cNvSpPr>
            <p:nvPr/>
          </p:nvSpPr>
          <p:spPr bwMode="auto">
            <a:xfrm>
              <a:off x="3360" y="3552"/>
              <a:ext cx="1644"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endParaRPr lang="en-US" altLang="en-US" sz="2400">
                <a:latin typeface="Times New Roman" panose="02020603050405020304" pitchFamily="18" charset="0"/>
              </a:endParaRPr>
            </a:p>
          </p:txBody>
        </p:sp>
      </p:grpSp>
      <p:sp>
        <p:nvSpPr>
          <p:cNvPr id="20487" name="Text Box 8">
            <a:extLst>
              <a:ext uri="{FF2B5EF4-FFF2-40B4-BE49-F238E27FC236}">
                <a16:creationId xmlns:a16="http://schemas.microsoft.com/office/drawing/2014/main" id="{5EE3A7E0-5031-4322-8D78-1A760E0A9453}"/>
              </a:ext>
            </a:extLst>
          </p:cNvPr>
          <p:cNvSpPr txBox="1">
            <a:spLocks noChangeArrowheads="1"/>
          </p:cNvSpPr>
          <p:nvPr/>
        </p:nvSpPr>
        <p:spPr bwMode="auto">
          <a:xfrm>
            <a:off x="498764" y="2888864"/>
            <a:ext cx="38100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buFontTx/>
              <a:buChar char="•"/>
            </a:pPr>
            <a:r>
              <a:rPr lang="en-US" altLang="en-US" sz="2400" dirty="0"/>
              <a:t>Repeat a Bernoulli trial until a success occurs.</a:t>
            </a:r>
          </a:p>
          <a:p>
            <a:pPr eaLnBrk="1" hangingPunct="1">
              <a:spcBef>
                <a:spcPct val="50000"/>
              </a:spcBef>
              <a:buFontTx/>
              <a:buChar char="•"/>
            </a:pPr>
            <a:r>
              <a:rPr lang="en-US" altLang="en-US" sz="2400" dirty="0"/>
              <a:t>  The number of trials is a geometric random variable.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80901"/>
                                        </p:tgtEl>
                                        <p:attrNameLst>
                                          <p:attrName>style.visibility</p:attrName>
                                        </p:attrNameLst>
                                      </p:cBhvr>
                                      <p:to>
                                        <p:strVal val="visible"/>
                                      </p:to>
                                    </p:set>
                                    <p:anim calcmode="lin" valueType="num">
                                      <p:cBhvr>
                                        <p:cTn id="7" dur="500" fill="hold"/>
                                        <p:tgtEl>
                                          <p:spTgt spid="80901"/>
                                        </p:tgtEl>
                                        <p:attrNameLst>
                                          <p:attrName>ppt_w</p:attrName>
                                        </p:attrNameLst>
                                      </p:cBhvr>
                                      <p:tavLst>
                                        <p:tav tm="0">
                                          <p:val>
                                            <p:strVal val="(6*min(max(#ppt_w*#ppt_h,.3),1)-7.4)/-.7*#ppt_w"/>
                                          </p:val>
                                        </p:tav>
                                        <p:tav tm="100000">
                                          <p:val>
                                            <p:strVal val="#ppt_w"/>
                                          </p:val>
                                        </p:tav>
                                      </p:tavLst>
                                    </p:anim>
                                    <p:anim calcmode="lin" valueType="num">
                                      <p:cBhvr>
                                        <p:cTn id="8" dur="500" fill="hold"/>
                                        <p:tgtEl>
                                          <p:spTgt spid="80901"/>
                                        </p:tgtEl>
                                        <p:attrNameLst>
                                          <p:attrName>ppt_h</p:attrName>
                                        </p:attrNameLst>
                                      </p:cBhvr>
                                      <p:tavLst>
                                        <p:tav tm="0">
                                          <p:val>
                                            <p:strVal val="(6*min(max(#ppt_w*#ppt_h,.3),1)-7.4)/-.7*#ppt_h"/>
                                          </p:val>
                                        </p:tav>
                                        <p:tav tm="100000">
                                          <p:val>
                                            <p:strVal val="#ppt_h"/>
                                          </p:val>
                                        </p:tav>
                                      </p:tavLst>
                                    </p:anim>
                                    <p:anim calcmode="lin" valueType="num">
                                      <p:cBhvr>
                                        <p:cTn id="9" dur="500" fill="hold"/>
                                        <p:tgtEl>
                                          <p:spTgt spid="80901"/>
                                        </p:tgtEl>
                                        <p:attrNameLst>
                                          <p:attrName>ppt_x</p:attrName>
                                        </p:attrNameLst>
                                      </p:cBhvr>
                                      <p:tavLst>
                                        <p:tav tm="0">
                                          <p:val>
                                            <p:fltVal val="0.5"/>
                                          </p:val>
                                        </p:tav>
                                        <p:tav tm="100000">
                                          <p:val>
                                            <p:strVal val="#ppt_x"/>
                                          </p:val>
                                        </p:tav>
                                      </p:tavLst>
                                    </p:anim>
                                    <p:anim calcmode="lin" valueType="num">
                                      <p:cBhvr>
                                        <p:cTn id="10" dur="500" fill="hold"/>
                                        <p:tgtEl>
                                          <p:spTgt spid="8090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2">
            <a:extLst>
              <a:ext uri="{FF2B5EF4-FFF2-40B4-BE49-F238E27FC236}">
                <a16:creationId xmlns:a16="http://schemas.microsoft.com/office/drawing/2014/main" id="{B82B1C9D-B7BB-430B-A391-E7CE125E73DE}"/>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21507" name="Rectangle 2">
            <a:extLst>
              <a:ext uri="{FF2B5EF4-FFF2-40B4-BE49-F238E27FC236}">
                <a16:creationId xmlns:a16="http://schemas.microsoft.com/office/drawing/2014/main" id="{3E9335A6-1649-40A9-A482-D0351CB9D589}"/>
              </a:ext>
            </a:extLst>
          </p:cNvPr>
          <p:cNvSpPr>
            <a:spLocks noChangeArrowheads="1"/>
          </p:cNvSpPr>
          <p:nvPr/>
        </p:nvSpPr>
        <p:spPr bwMode="auto">
          <a:xfrm>
            <a:off x="1066800" y="457200"/>
            <a:ext cx="77930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4400">
                <a:solidFill>
                  <a:schemeClr val="tx2"/>
                </a:solidFill>
              </a:rPr>
              <a:t>Negative Binomial (Pascal) RV</a:t>
            </a:r>
          </a:p>
        </p:txBody>
      </p:sp>
      <p:sp>
        <p:nvSpPr>
          <p:cNvPr id="21508" name="Rectangle 3">
            <a:extLst>
              <a:ext uri="{FF2B5EF4-FFF2-40B4-BE49-F238E27FC236}">
                <a16:creationId xmlns:a16="http://schemas.microsoft.com/office/drawing/2014/main" id="{19FED01F-E318-44A3-82AE-ACB888B42885}"/>
              </a:ext>
            </a:extLst>
          </p:cNvPr>
          <p:cNvSpPr>
            <a:spLocks noChangeArrowheads="1"/>
          </p:cNvSpPr>
          <p:nvPr/>
        </p:nvSpPr>
        <p:spPr bwMode="auto">
          <a:xfrm>
            <a:off x="8382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r>
              <a:rPr lang="en-US" altLang="en-US"/>
              <a:t>Repeat Bernoulli trials. Let </a:t>
            </a:r>
            <a:r>
              <a:rPr lang="en-US" altLang="en-US" i="1">
                <a:latin typeface="Times New Roman" panose="02020603050405020304" pitchFamily="18" charset="0"/>
              </a:rPr>
              <a:t>X</a:t>
            </a:r>
            <a:r>
              <a:rPr lang="en-US" altLang="en-US"/>
              <a:t>=number of trials to achieve </a:t>
            </a:r>
            <a:r>
              <a:rPr lang="en-US" altLang="en-US" i="1">
                <a:latin typeface="Times New Roman" panose="02020603050405020304" pitchFamily="18" charset="0"/>
              </a:rPr>
              <a:t>r</a:t>
            </a:r>
            <a:r>
              <a:rPr lang="en-US" altLang="en-US" baseline="30000"/>
              <a:t>th</a:t>
            </a:r>
            <a:r>
              <a:rPr lang="en-US" altLang="en-US"/>
              <a:t> success.</a:t>
            </a:r>
          </a:p>
        </p:txBody>
      </p:sp>
      <p:graphicFrame>
        <p:nvGraphicFramePr>
          <p:cNvPr id="21509" name="Object 4">
            <a:extLst>
              <a:ext uri="{FF2B5EF4-FFF2-40B4-BE49-F238E27FC236}">
                <a16:creationId xmlns:a16="http://schemas.microsoft.com/office/drawing/2014/main" id="{4806247D-2266-41EC-BF13-60F6EC11136F}"/>
              </a:ext>
            </a:extLst>
          </p:cNvPr>
          <p:cNvGraphicFramePr>
            <a:graphicFrameLocks noChangeAspect="1"/>
          </p:cNvGraphicFramePr>
          <p:nvPr/>
        </p:nvGraphicFramePr>
        <p:xfrm>
          <a:off x="1365250" y="3048000"/>
          <a:ext cx="6564313" cy="1028700"/>
        </p:xfrm>
        <a:graphic>
          <a:graphicData uri="http://schemas.openxmlformats.org/presentationml/2006/ole">
            <mc:AlternateContent xmlns:mc="http://schemas.openxmlformats.org/markup-compatibility/2006">
              <mc:Choice xmlns:v="urn:schemas-microsoft-com:vml" Requires="v">
                <p:oleObj name="Equation" r:id="rId2" imgW="2933700" imgH="457200" progId="Equation.3">
                  <p:embed/>
                </p:oleObj>
              </mc:Choice>
              <mc:Fallback>
                <p:oleObj name="Equation" r:id="rId2" imgW="2933700" imgH="4572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0" y="3048000"/>
                        <a:ext cx="6564313"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7358" name="Group 14">
            <a:extLst>
              <a:ext uri="{FF2B5EF4-FFF2-40B4-BE49-F238E27FC236}">
                <a16:creationId xmlns:a16="http://schemas.microsoft.com/office/drawing/2014/main" id="{463E0838-7D86-4FBF-A946-4EE0706D5CFB}"/>
              </a:ext>
            </a:extLst>
          </p:cNvPr>
          <p:cNvGrpSpPr>
            <a:grpSpLocks/>
          </p:cNvGrpSpPr>
          <p:nvPr/>
        </p:nvGrpSpPr>
        <p:grpSpPr bwMode="auto">
          <a:xfrm>
            <a:off x="1295400" y="3886200"/>
            <a:ext cx="6602413" cy="3097213"/>
            <a:chOff x="816" y="2448"/>
            <a:chExt cx="4159" cy="1951"/>
          </a:xfrm>
        </p:grpSpPr>
        <p:pic>
          <p:nvPicPr>
            <p:cNvPr id="21511" name="Picture 9" descr="Pascal_2">
              <a:extLst>
                <a:ext uri="{FF2B5EF4-FFF2-40B4-BE49-F238E27FC236}">
                  <a16:creationId xmlns:a16="http://schemas.microsoft.com/office/drawing/2014/main" id="{1E4FAB13-D114-404B-978C-34F5A13FBA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 y="2496"/>
              <a:ext cx="1500" cy="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0" descr="Pascal_3">
              <a:extLst>
                <a:ext uri="{FF2B5EF4-FFF2-40B4-BE49-F238E27FC236}">
                  <a16:creationId xmlns:a16="http://schemas.microsoft.com/office/drawing/2014/main" id="{CF494FFE-40F6-489B-B025-AD41C53D67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0" y="2448"/>
              <a:ext cx="1135"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 Box 12">
              <a:extLst>
                <a:ext uri="{FF2B5EF4-FFF2-40B4-BE49-F238E27FC236}">
                  <a16:creationId xmlns:a16="http://schemas.microsoft.com/office/drawing/2014/main" id="{AE31359F-8EB2-4F08-B422-B3C0EFC7CEBF}"/>
                </a:ext>
              </a:extLst>
            </p:cNvPr>
            <p:cNvSpPr txBox="1">
              <a:spLocks noChangeArrowheads="1"/>
            </p:cNvSpPr>
            <p:nvPr/>
          </p:nvSpPr>
          <p:spPr bwMode="auto">
            <a:xfrm>
              <a:off x="2256" y="3456"/>
              <a:ext cx="1644" cy="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a:t>Blaise Pascal</a:t>
              </a:r>
            </a:p>
            <a:p>
              <a:pPr eaLnBrk="1" hangingPunct="1">
                <a:spcBef>
                  <a:spcPts val="500"/>
                </a:spcBef>
                <a:spcAft>
                  <a:spcPts val="500"/>
                </a:spcAft>
              </a:pPr>
              <a:r>
                <a:rPr lang="en-US" altLang="en-US" sz="1200">
                  <a:latin typeface="Times New Roman" panose="02020603050405020304" pitchFamily="18" charset="0"/>
                </a:rPr>
                <a:t>Born:</a:t>
              </a:r>
              <a:r>
                <a:rPr lang="en-US" altLang="en-US" sz="1200">
                  <a:solidFill>
                    <a:srgbClr val="008000"/>
                  </a:solidFill>
                  <a:latin typeface="Times New Roman" panose="02020603050405020304" pitchFamily="18" charset="0"/>
                </a:rPr>
                <a:t> 19 June 1623 in Clermont France</a:t>
              </a:r>
              <a:br>
                <a:rPr lang="en-US" altLang="en-US" sz="1200">
                  <a:solidFill>
                    <a:srgbClr val="008000"/>
                  </a:solidFill>
                  <a:latin typeface="Times New Roman" panose="02020603050405020304" pitchFamily="18" charset="0"/>
                </a:rPr>
              </a:br>
              <a:r>
                <a:rPr lang="en-US" altLang="en-US" sz="1200">
                  <a:latin typeface="Times New Roman" panose="02020603050405020304" pitchFamily="18" charset="0"/>
                </a:rPr>
                <a:t>Died:</a:t>
              </a:r>
              <a:r>
                <a:rPr lang="en-US" altLang="en-US" sz="1200">
                  <a:solidFill>
                    <a:srgbClr val="800080"/>
                  </a:solidFill>
                  <a:latin typeface="Times New Roman" panose="02020603050405020304" pitchFamily="18" charset="0"/>
                </a:rPr>
                <a:t> 19 Aug 1662 in Paris, France</a:t>
              </a:r>
              <a:endParaRPr lang="en-US" altLang="en-US" sz="2400">
                <a:latin typeface="Times New Roman" panose="02020603050405020304" pitchFamily="18" charset="0"/>
              </a:endParaRPr>
            </a:p>
            <a:p>
              <a:pPr eaLnBrk="1" hangingPunct="1">
                <a:spcBef>
                  <a:spcPct val="50000"/>
                </a:spcBef>
              </a:pPr>
              <a:endParaRPr lang="en-US" altLang="en-US" sz="2400"/>
            </a:p>
          </p:txBody>
        </p:sp>
        <p:pic>
          <p:nvPicPr>
            <p:cNvPr id="21514" name="Picture 13" descr="Pascal_4">
              <a:extLst>
                <a:ext uri="{FF2B5EF4-FFF2-40B4-BE49-F238E27FC236}">
                  <a16:creationId xmlns:a16="http://schemas.microsoft.com/office/drawing/2014/main" id="{6FCD961A-DB26-46ED-AB9B-9A811EC7FD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4" y="2784"/>
              <a:ext cx="371"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57358"/>
                                        </p:tgtEl>
                                        <p:attrNameLst>
                                          <p:attrName>style.visibility</p:attrName>
                                        </p:attrNameLst>
                                      </p:cBhvr>
                                      <p:to>
                                        <p:strVal val="visible"/>
                                      </p:to>
                                    </p:set>
                                    <p:animEffect transition="in" filter="barn(inHorizontal)">
                                      <p:cBhvr>
                                        <p:cTn id="7" dur="500"/>
                                        <p:tgtEl>
                                          <p:spTgt spid="57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4">
            <a:extLst>
              <a:ext uri="{FF2B5EF4-FFF2-40B4-BE49-F238E27FC236}">
                <a16:creationId xmlns:a16="http://schemas.microsoft.com/office/drawing/2014/main" id="{0A454E8C-2029-4BF0-87F2-716208E93766}"/>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4099" name="Rectangle 2">
            <a:extLst>
              <a:ext uri="{FF2B5EF4-FFF2-40B4-BE49-F238E27FC236}">
                <a16:creationId xmlns:a16="http://schemas.microsoft.com/office/drawing/2014/main" id="{C0282BF3-FFA4-49CF-97F1-C0D6C92E381E}"/>
              </a:ext>
            </a:extLst>
          </p:cNvPr>
          <p:cNvSpPr>
            <a:spLocks noGrp="1" noChangeArrowheads="1"/>
          </p:cNvSpPr>
          <p:nvPr>
            <p:ph type="title"/>
          </p:nvPr>
        </p:nvSpPr>
        <p:spPr/>
        <p:txBody>
          <a:bodyPr/>
          <a:lstStyle/>
          <a:p>
            <a:pPr eaLnBrk="1" hangingPunct="1"/>
            <a:r>
              <a:rPr lang="en-US" altLang="en-US"/>
              <a:t>Random Variables</a:t>
            </a:r>
          </a:p>
        </p:txBody>
      </p:sp>
      <p:sp>
        <p:nvSpPr>
          <p:cNvPr id="4100" name="Rectangle 3">
            <a:extLst>
              <a:ext uri="{FF2B5EF4-FFF2-40B4-BE49-F238E27FC236}">
                <a16:creationId xmlns:a16="http://schemas.microsoft.com/office/drawing/2014/main" id="{DC7D635B-3B65-42EE-BC23-34DF2F7011A1}"/>
              </a:ext>
            </a:extLst>
          </p:cNvPr>
          <p:cNvSpPr>
            <a:spLocks noGrp="1" noChangeArrowheads="1"/>
          </p:cNvSpPr>
          <p:nvPr>
            <p:ph type="body" idx="1"/>
          </p:nvPr>
        </p:nvSpPr>
        <p:spPr>
          <a:xfrm>
            <a:off x="609600" y="2017713"/>
            <a:ext cx="8345488" cy="4114800"/>
          </a:xfrm>
        </p:spPr>
        <p:txBody>
          <a:bodyPr/>
          <a:lstStyle/>
          <a:p>
            <a:pPr eaLnBrk="1" hangingPunct="1">
              <a:lnSpc>
                <a:spcPct val="90000"/>
              </a:lnSpc>
            </a:pPr>
            <a:r>
              <a:rPr lang="en-US" altLang="en-US">
                <a:latin typeface="Arial" panose="020B0604020202020204" pitchFamily="34" charset="0"/>
              </a:rPr>
              <a:t>Assign each event outcome in </a:t>
            </a:r>
            <a:r>
              <a:rPr lang="en-US" altLang="en-US" i="1">
                <a:latin typeface="Arial" panose="020B0604020202020204" pitchFamily="34" charset="0"/>
              </a:rPr>
              <a:t>S</a:t>
            </a:r>
            <a:r>
              <a:rPr lang="en-US" altLang="en-US">
                <a:latin typeface="Arial" panose="020B0604020202020204" pitchFamily="34" charset="0"/>
              </a:rPr>
              <a:t> to a real number (random variable)</a:t>
            </a:r>
            <a:r>
              <a:rPr lang="en-US" altLang="en-US"/>
              <a:t>, </a:t>
            </a:r>
            <a:r>
              <a:rPr lang="en-US" altLang="en-US" i="1">
                <a:latin typeface="Times New Roman" panose="02020603050405020304" pitchFamily="18" charset="0"/>
              </a:rPr>
              <a:t>X</a:t>
            </a:r>
            <a:r>
              <a:rPr lang="en-US" altLang="en-US"/>
              <a:t>. </a:t>
            </a:r>
          </a:p>
          <a:p>
            <a:pPr eaLnBrk="1" hangingPunct="1">
              <a:lnSpc>
                <a:spcPct val="90000"/>
              </a:lnSpc>
            </a:pPr>
            <a:r>
              <a:rPr lang="en-US" altLang="en-US">
                <a:latin typeface="Arial" panose="020B0604020202020204" pitchFamily="34" charset="0"/>
              </a:rPr>
              <a:t>Ex:</a:t>
            </a:r>
            <a:r>
              <a:rPr lang="en-US" altLang="en-US"/>
              <a:t>		</a:t>
            </a:r>
            <a:r>
              <a:rPr lang="en-US" altLang="en-US">
                <a:latin typeface="Arial" panose="020B0604020202020204" pitchFamily="34" charset="0"/>
              </a:rPr>
              <a:t>heads</a:t>
            </a:r>
            <a:r>
              <a:rPr lang="en-US" altLang="en-US"/>
              <a:t> </a:t>
            </a:r>
            <a:r>
              <a:rPr lang="en-US" altLang="en-US">
                <a:sym typeface="Symbol" panose="05050102010706020507" pitchFamily="18" charset="2"/>
              </a:rPr>
              <a:t> </a:t>
            </a:r>
            <a:r>
              <a:rPr lang="en-US" altLang="en-US" i="1">
                <a:latin typeface="Times New Roman" panose="02020603050405020304" pitchFamily="18" charset="0"/>
                <a:sym typeface="Symbol" panose="05050102010706020507" pitchFamily="18" charset="2"/>
              </a:rPr>
              <a:t>X</a:t>
            </a:r>
            <a:r>
              <a:rPr lang="en-US" altLang="en-US">
                <a:latin typeface="Times New Roman" panose="02020603050405020304" pitchFamily="18" charset="0"/>
                <a:sym typeface="Symbol" panose="05050102010706020507" pitchFamily="18" charset="2"/>
              </a:rPr>
              <a:t>=12</a:t>
            </a:r>
          </a:p>
          <a:p>
            <a:pPr eaLnBrk="1" hangingPunct="1">
              <a:lnSpc>
                <a:spcPct val="90000"/>
              </a:lnSpc>
            </a:pPr>
            <a:endParaRPr lang="en-US" altLang="en-US">
              <a:latin typeface="Times New Roman" panose="02020603050405020304" pitchFamily="18" charset="0"/>
              <a:sym typeface="Symbol" panose="05050102010706020507" pitchFamily="18" charset="2"/>
            </a:endParaRPr>
          </a:p>
          <a:p>
            <a:pPr eaLnBrk="1" hangingPunct="1">
              <a:lnSpc>
                <a:spcPct val="90000"/>
              </a:lnSpc>
              <a:buFont typeface="Wingdings" panose="05000000000000000000" pitchFamily="2" charset="2"/>
              <a:buNone/>
            </a:pPr>
            <a:r>
              <a:rPr lang="en-US" altLang="en-US">
                <a:latin typeface="Times New Roman" panose="02020603050405020304" pitchFamily="18" charset="0"/>
                <a:sym typeface="Symbol" panose="05050102010706020507" pitchFamily="18" charset="2"/>
              </a:rPr>
              <a:t>                           </a:t>
            </a:r>
            <a:r>
              <a:rPr lang="en-US" altLang="en-US">
                <a:latin typeface="Arial" panose="020B0604020202020204" pitchFamily="34" charset="0"/>
                <a:sym typeface="Symbol" panose="05050102010706020507" pitchFamily="18" charset="2"/>
              </a:rPr>
              <a:t>tails </a:t>
            </a:r>
            <a:r>
              <a:rPr lang="en-US" altLang="en-US">
                <a:sym typeface="Symbol" panose="05050102010706020507" pitchFamily="18" charset="2"/>
              </a:rPr>
              <a:t> </a:t>
            </a:r>
            <a:r>
              <a:rPr lang="en-US" altLang="en-US" i="1">
                <a:latin typeface="Times New Roman" panose="02020603050405020304" pitchFamily="18" charset="0"/>
                <a:sym typeface="Symbol" panose="05050102010706020507" pitchFamily="18" charset="2"/>
              </a:rPr>
              <a:t>X</a:t>
            </a:r>
            <a:r>
              <a:rPr lang="en-US" altLang="en-US">
                <a:latin typeface="Times New Roman" panose="02020603050405020304" pitchFamily="18" charset="0"/>
                <a:sym typeface="Symbol" panose="05050102010706020507" pitchFamily="18" charset="2"/>
              </a:rPr>
              <a:t>=47</a:t>
            </a:r>
          </a:p>
          <a:p>
            <a:pPr eaLnBrk="1" hangingPunct="1">
              <a:lnSpc>
                <a:spcPct val="90000"/>
              </a:lnSpc>
            </a:pPr>
            <a:endParaRPr lang="en-US" altLang="en-US">
              <a:latin typeface="Arial" panose="020B0604020202020204" pitchFamily="34" charset="0"/>
              <a:sym typeface="Symbol" panose="05050102010706020507" pitchFamily="18" charset="2"/>
            </a:endParaRPr>
          </a:p>
          <a:p>
            <a:pPr eaLnBrk="1" hangingPunct="1">
              <a:lnSpc>
                <a:spcPct val="90000"/>
              </a:lnSpc>
            </a:pPr>
            <a:r>
              <a:rPr lang="en-US" altLang="en-US">
                <a:latin typeface="Arial" panose="020B0604020202020204" pitchFamily="34" charset="0"/>
                <a:sym typeface="Symbol" panose="05050102010706020507" pitchFamily="18" charset="2"/>
              </a:rPr>
              <a:t>If the event outcome is numerical, equating the outcome to </a:t>
            </a:r>
            <a:r>
              <a:rPr lang="en-US" altLang="en-US" i="1">
                <a:latin typeface="Times New Roman" panose="02020603050405020304" pitchFamily="18" charset="0"/>
                <a:sym typeface="Symbol" panose="05050102010706020507" pitchFamily="18" charset="2"/>
              </a:rPr>
              <a:t>X</a:t>
            </a:r>
            <a:r>
              <a:rPr lang="en-US" altLang="en-US">
                <a:latin typeface="Arial" panose="020B0604020202020204" pitchFamily="34" charset="0"/>
                <a:sym typeface="Symbol" panose="05050102010706020507" pitchFamily="18" charset="2"/>
              </a:rPr>
              <a:t> is often convenient.</a:t>
            </a:r>
          </a:p>
          <a:p>
            <a:pPr lvl="4" eaLnBrk="1" hangingPunct="1">
              <a:lnSpc>
                <a:spcPct val="90000"/>
              </a:lnSpc>
              <a:buFont typeface="Wingdings" panose="05000000000000000000" pitchFamily="2" charset="2"/>
              <a:buNone/>
            </a:pPr>
            <a:r>
              <a:rPr lang="en-US" altLang="en-US"/>
              <a:t>		</a:t>
            </a:r>
          </a:p>
        </p:txBody>
      </p:sp>
      <p:pic>
        <p:nvPicPr>
          <p:cNvPr id="4101" name="Picture 4" descr="a">
            <a:extLst>
              <a:ext uri="{FF2B5EF4-FFF2-40B4-BE49-F238E27FC236}">
                <a16:creationId xmlns:a16="http://schemas.microsoft.com/office/drawing/2014/main" id="{6D460D29-B754-4DFF-B161-ECCED09956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048000"/>
            <a:ext cx="8953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5" descr="aa">
            <a:extLst>
              <a:ext uri="{FF2B5EF4-FFF2-40B4-BE49-F238E27FC236}">
                <a16:creationId xmlns:a16="http://schemas.microsoft.com/office/drawing/2014/main" id="{F57BF947-D062-45F6-BB56-EF09F62E0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0386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6" descr="dddd">
            <a:extLst>
              <a:ext uri="{FF2B5EF4-FFF2-40B4-BE49-F238E27FC236}">
                <a16:creationId xmlns:a16="http://schemas.microsoft.com/office/drawing/2014/main" id="{110D1EFF-6E84-4488-ADC5-E81EE3FF50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3352800"/>
            <a:ext cx="857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2">
            <a:extLst>
              <a:ext uri="{FF2B5EF4-FFF2-40B4-BE49-F238E27FC236}">
                <a16:creationId xmlns:a16="http://schemas.microsoft.com/office/drawing/2014/main" id="{F0168BCF-8E63-467D-A600-8F85B803AFA6}"/>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22531" name="Rectangle 2">
            <a:extLst>
              <a:ext uri="{FF2B5EF4-FFF2-40B4-BE49-F238E27FC236}">
                <a16:creationId xmlns:a16="http://schemas.microsoft.com/office/drawing/2014/main" id="{01E6B7ED-CE72-4FB0-BFEB-DF43971A98BC}"/>
              </a:ext>
            </a:extLst>
          </p:cNvPr>
          <p:cNvSpPr>
            <a:spLocks noChangeArrowheads="1"/>
          </p:cNvSpPr>
          <p:nvPr/>
        </p:nvSpPr>
        <p:spPr bwMode="auto">
          <a:xfrm>
            <a:off x="1350963" y="533400"/>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a:solidFill>
                  <a:schemeClr val="tx2"/>
                </a:solidFill>
              </a:rPr>
              <a:t>Pascal</a:t>
            </a:r>
          </a:p>
        </p:txBody>
      </p:sp>
      <p:sp>
        <p:nvSpPr>
          <p:cNvPr id="22532" name="Rectangle 10">
            <a:extLst>
              <a:ext uri="{FF2B5EF4-FFF2-40B4-BE49-F238E27FC236}">
                <a16:creationId xmlns:a16="http://schemas.microsoft.com/office/drawing/2014/main" id="{D203A92A-5052-477A-8214-2BCEC22E7AB5}"/>
              </a:ext>
            </a:extLst>
          </p:cNvPr>
          <p:cNvSpPr>
            <a:spLocks noChangeArrowheads="1"/>
          </p:cNvSpPr>
          <p:nvPr/>
        </p:nvSpPr>
        <p:spPr bwMode="auto">
          <a:xfrm>
            <a:off x="1068388" y="2376488"/>
            <a:ext cx="4649787"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algn="ctr" eaLnBrk="1" hangingPunct="1"/>
            <a:r>
              <a:rPr lang="en-US" altLang="en-US" b="1">
                <a:solidFill>
                  <a:srgbClr val="FFFFFF"/>
                </a:solidFill>
                <a:latin typeface="Times New Roman" panose="02020603050405020304" pitchFamily="18" charset="0"/>
              </a:rPr>
              <a:t>Blaise Pascal</a:t>
            </a:r>
            <a:r>
              <a:rPr lang="en-US" altLang="en-US" b="1">
                <a:latin typeface="Times New Roman" panose="02020603050405020304" pitchFamily="18" charset="0"/>
              </a:rPr>
              <a:t> </a:t>
            </a:r>
            <a:br>
              <a:rPr lang="en-US" altLang="en-US" b="1">
                <a:latin typeface="Times New Roman" panose="02020603050405020304" pitchFamily="18" charset="0"/>
              </a:rPr>
            </a:br>
            <a:r>
              <a:rPr lang="en-US" altLang="en-US" b="1">
                <a:latin typeface="Times New Roman" panose="02020603050405020304" pitchFamily="18" charset="0"/>
              </a:rPr>
              <a:t>(1623-62)</a:t>
            </a:r>
          </a:p>
        </p:txBody>
      </p:sp>
      <p:sp>
        <p:nvSpPr>
          <p:cNvPr id="22533" name="Rectangle 11">
            <a:extLst>
              <a:ext uri="{FF2B5EF4-FFF2-40B4-BE49-F238E27FC236}">
                <a16:creationId xmlns:a16="http://schemas.microsoft.com/office/drawing/2014/main" id="{91986E55-31CE-4CAF-9305-19169F9091CA}"/>
              </a:ext>
            </a:extLst>
          </p:cNvPr>
          <p:cNvSpPr>
            <a:spLocks noChangeArrowheads="1"/>
          </p:cNvSpPr>
          <p:nvPr/>
        </p:nvSpPr>
        <p:spPr bwMode="auto">
          <a:xfrm>
            <a:off x="1343025" y="1965325"/>
            <a:ext cx="4649788"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6000" b="1">
                <a:solidFill>
                  <a:srgbClr val="FFFFFF"/>
                </a:solidFill>
              </a:rPr>
              <a:t>Blaise Pascal</a:t>
            </a:r>
            <a:r>
              <a:rPr lang="en-US" altLang="en-US" sz="4800" b="1"/>
              <a:t> </a:t>
            </a:r>
            <a:br>
              <a:rPr lang="en-US" altLang="en-US" sz="4800" b="1"/>
            </a:br>
            <a:r>
              <a:rPr lang="en-US" altLang="en-US" sz="1800" b="1"/>
              <a:t>(1623-62)</a:t>
            </a:r>
          </a:p>
        </p:txBody>
      </p:sp>
      <p:pic>
        <p:nvPicPr>
          <p:cNvPr id="22534" name="Picture 12" descr="Pascal-9">
            <a:extLst>
              <a:ext uri="{FF2B5EF4-FFF2-40B4-BE49-F238E27FC236}">
                <a16:creationId xmlns:a16="http://schemas.microsoft.com/office/drawing/2014/main" id="{DEF65121-96A5-4484-AFEC-2B043624D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2246313"/>
            <a:ext cx="44196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5" name="Text Box 13">
            <a:extLst>
              <a:ext uri="{FF2B5EF4-FFF2-40B4-BE49-F238E27FC236}">
                <a16:creationId xmlns:a16="http://schemas.microsoft.com/office/drawing/2014/main" id="{81AA5C5F-E50D-43C3-AAFF-9CFEF4380E81}"/>
              </a:ext>
            </a:extLst>
          </p:cNvPr>
          <p:cNvSpPr txBox="1">
            <a:spLocks noChangeArrowheads="1"/>
          </p:cNvSpPr>
          <p:nvPr/>
        </p:nvSpPr>
        <p:spPr bwMode="auto">
          <a:xfrm>
            <a:off x="5834063" y="295275"/>
            <a:ext cx="2981325" cy="616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ts val="500"/>
              </a:spcBef>
              <a:spcAft>
                <a:spcPts val="500"/>
              </a:spcAft>
              <a:buFontTx/>
              <a:buChar char="•"/>
              <a:defRPr/>
            </a:pPr>
            <a:r>
              <a:rPr lang="en-US" altLang="en-US" sz="2200" b="1">
                <a:solidFill>
                  <a:srgbClr val="FFCC00"/>
                </a:solidFill>
                <a:effectLst>
                  <a:outerShdw blurRad="38100" dist="38100" dir="2700000" algn="tl">
                    <a:srgbClr val="C0C0C0"/>
                  </a:outerShdw>
                </a:effectLst>
                <a:latin typeface="Arial" charset="0"/>
              </a:rPr>
              <a:t>PASCAL:</a:t>
            </a:r>
            <a:r>
              <a:rPr lang="en-US" altLang="en-US" sz="2200">
                <a:latin typeface="Arial" charset="0"/>
              </a:rPr>
              <a:t> a high level programming language designed by Niklaus Wirth in 1974 as a teaching language for computer scientists.</a:t>
            </a:r>
          </a:p>
          <a:p>
            <a:pPr eaLnBrk="0" hangingPunct="0">
              <a:spcBef>
                <a:spcPts val="500"/>
              </a:spcBef>
              <a:spcAft>
                <a:spcPts val="500"/>
              </a:spcAft>
              <a:buFontTx/>
              <a:buChar char="•"/>
              <a:defRPr/>
            </a:pPr>
            <a:r>
              <a:rPr lang="en-US" altLang="en-US" sz="2200" b="1">
                <a:solidFill>
                  <a:srgbClr val="FFCC00"/>
                </a:solidFill>
                <a:effectLst>
                  <a:outerShdw blurRad="38100" dist="38100" dir="2700000" algn="tl">
                    <a:srgbClr val="C0C0C0"/>
                  </a:outerShdw>
                </a:effectLst>
                <a:latin typeface="Arial" charset="0"/>
              </a:rPr>
              <a:t>Pascal’s Law:</a:t>
            </a:r>
            <a:r>
              <a:rPr lang="en-US" altLang="en-US" sz="2200">
                <a:latin typeface="Arial" charset="0"/>
              </a:rPr>
              <a:t> the pressure in a fluid is transmitted equally to all distances and in all directions.</a:t>
            </a:r>
          </a:p>
          <a:p>
            <a:pPr eaLnBrk="0" hangingPunct="0">
              <a:spcBef>
                <a:spcPts val="500"/>
              </a:spcBef>
              <a:spcAft>
                <a:spcPts val="500"/>
              </a:spcAft>
              <a:buFontTx/>
              <a:buChar char="•"/>
              <a:defRPr/>
            </a:pPr>
            <a:r>
              <a:rPr lang="en-US" altLang="en-US" sz="2200" b="1">
                <a:solidFill>
                  <a:srgbClr val="FFCC00"/>
                </a:solidFill>
                <a:effectLst>
                  <a:outerShdw blurRad="38100" dist="38100" dir="2700000" algn="tl">
                    <a:srgbClr val="C0C0C0"/>
                  </a:outerShdw>
                </a:effectLst>
                <a:latin typeface="Arial" charset="0"/>
              </a:rPr>
              <a:t>PASCAL:</a:t>
            </a:r>
            <a:r>
              <a:rPr lang="en-US" altLang="en-US" sz="2200">
                <a:latin typeface="Arial" charset="0"/>
              </a:rPr>
              <a:t> A unit of pressure.   1 bar equals 100,000 Pascal</a:t>
            </a:r>
          </a:p>
          <a:p>
            <a:pPr eaLnBrk="0" hangingPunct="0">
              <a:spcBef>
                <a:spcPts val="500"/>
              </a:spcBef>
              <a:spcAft>
                <a:spcPts val="500"/>
              </a:spcAft>
              <a:buFontTx/>
              <a:buChar char="•"/>
              <a:defRPr/>
            </a:pPr>
            <a:r>
              <a:rPr lang="en-US" altLang="en-US" sz="2200" b="1">
                <a:solidFill>
                  <a:srgbClr val="FFCC00"/>
                </a:solidFill>
                <a:effectLst>
                  <a:outerShdw blurRad="38100" dist="38100" dir="2700000" algn="tl">
                    <a:srgbClr val="C0C0C0"/>
                  </a:outerShdw>
                </a:effectLst>
                <a:latin typeface="Arial" charset="0"/>
              </a:rPr>
              <a:t>Pascal’s triangle</a:t>
            </a:r>
            <a:r>
              <a:rPr lang="en-US" altLang="en-US" sz="2200">
                <a:solidFill>
                  <a:srgbClr val="FFCC00"/>
                </a:solidFill>
                <a:effectLst>
                  <a:outerShdw blurRad="38100" dist="38100" dir="2700000" algn="tl">
                    <a:srgbClr val="C0C0C0"/>
                  </a:outerShdw>
                </a:effectLst>
                <a:latin typeface="Arial" charset="0"/>
              </a:rPr>
              <a:t>.</a:t>
            </a:r>
          </a:p>
        </p:txBody>
      </p:sp>
      <p:sp>
        <p:nvSpPr>
          <p:cNvPr id="22536" name="Rectangle 14">
            <a:extLst>
              <a:ext uri="{FF2B5EF4-FFF2-40B4-BE49-F238E27FC236}">
                <a16:creationId xmlns:a16="http://schemas.microsoft.com/office/drawing/2014/main" id="{9CEEB005-14C1-4CE9-A678-3448BC4A1A20}"/>
              </a:ext>
            </a:extLst>
          </p:cNvPr>
          <p:cNvSpPr>
            <a:spLocks noChangeArrowheads="1"/>
          </p:cNvSpPr>
          <p:nvPr/>
        </p:nvSpPr>
        <p:spPr bwMode="auto">
          <a:xfrm>
            <a:off x="1122363" y="1487488"/>
            <a:ext cx="4649787"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algn="ctr" eaLnBrk="1" hangingPunct="1"/>
            <a:r>
              <a:rPr lang="en-US" altLang="en-US" sz="1800" b="1">
                <a:latin typeface="Times New Roman" panose="02020603050405020304" pitchFamily="18" charset="0"/>
              </a:rPr>
              <a:t>(1623-62)</a:t>
            </a:r>
          </a:p>
        </p:txBody>
      </p:sp>
      <p:sp>
        <p:nvSpPr>
          <p:cNvPr id="22537" name="WordArt 15">
            <a:extLst>
              <a:ext uri="{FF2B5EF4-FFF2-40B4-BE49-F238E27FC236}">
                <a16:creationId xmlns:a16="http://schemas.microsoft.com/office/drawing/2014/main" id="{9E96F919-817E-4F4B-AE8B-FA2F9768B69F}"/>
              </a:ext>
            </a:extLst>
          </p:cNvPr>
          <p:cNvSpPr>
            <a:spLocks noChangeArrowheads="1" noChangeShapeType="1" noTextEdit="1"/>
          </p:cNvSpPr>
          <p:nvPr/>
        </p:nvSpPr>
        <p:spPr bwMode="auto">
          <a:xfrm>
            <a:off x="1258888" y="668338"/>
            <a:ext cx="4530725" cy="1122362"/>
          </a:xfrm>
          <a:prstGeom prst="rect">
            <a:avLst/>
          </a:prstGeom>
        </p:spPr>
        <p:txBody>
          <a:bodyPr wrap="none" fromWordArt="1">
            <a:prstTxWarp prst="textFadeUp">
              <a:avLst>
                <a:gd name="adj" fmla="val 9991"/>
              </a:avLst>
            </a:prstTxWarp>
          </a:bodyPr>
          <a:lstStyle/>
          <a:p>
            <a:pPr algn="ctr"/>
            <a:r>
              <a:rPr lang="en-US" sz="3600" kern="10">
                <a:ln w="12700" cap="sq">
                  <a:solidFill>
                    <a:schemeClr val="tx1"/>
                  </a:solidFill>
                  <a:round/>
                  <a:headEnd type="none" w="sm" len="sm"/>
                  <a:tailEnd type="none" w="sm" len="sm"/>
                </a:ln>
                <a:gradFill rotWithShape="1">
                  <a:gsLst>
                    <a:gs pos="0">
                      <a:srgbClr val="520402"/>
                    </a:gs>
                    <a:gs pos="100000">
                      <a:srgbClr val="FFCC00"/>
                    </a:gs>
                  </a:gsLst>
                  <a:lin ang="5400000" scaled="1"/>
                </a:gradFill>
                <a:effectLst>
                  <a:outerShdw dist="35921" dir="2700000" sy="50000" rotWithShape="0">
                    <a:srgbClr val="875B0D"/>
                  </a:outerShdw>
                </a:effectLst>
                <a:latin typeface="Arial Black" panose="020B0A04020102020204" pitchFamily="34" charset="0"/>
              </a:rPr>
              <a:t>Blaise Pascal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2">
            <a:extLst>
              <a:ext uri="{FF2B5EF4-FFF2-40B4-BE49-F238E27FC236}">
                <a16:creationId xmlns:a16="http://schemas.microsoft.com/office/drawing/2014/main" id="{D1412C58-4391-4B73-92B2-B17D65E3314D}"/>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23555" name="Rectangle 2">
            <a:extLst>
              <a:ext uri="{FF2B5EF4-FFF2-40B4-BE49-F238E27FC236}">
                <a16:creationId xmlns:a16="http://schemas.microsoft.com/office/drawing/2014/main" id="{89C5D801-0A9B-4F5C-8BC6-EF8CEE631459}"/>
              </a:ext>
            </a:extLst>
          </p:cNvPr>
          <p:cNvSpPr>
            <a:spLocks noChangeArrowheads="1"/>
          </p:cNvSpPr>
          <p:nvPr/>
        </p:nvSpPr>
        <p:spPr bwMode="auto">
          <a:xfrm>
            <a:off x="1350963" y="533400"/>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a:solidFill>
                  <a:schemeClr val="tx2"/>
                </a:solidFill>
              </a:rPr>
              <a:t>Pascal</a:t>
            </a:r>
          </a:p>
        </p:txBody>
      </p:sp>
      <p:sp>
        <p:nvSpPr>
          <p:cNvPr id="23556" name="Rectangle 9">
            <a:extLst>
              <a:ext uri="{FF2B5EF4-FFF2-40B4-BE49-F238E27FC236}">
                <a16:creationId xmlns:a16="http://schemas.microsoft.com/office/drawing/2014/main" id="{7F522E79-960F-4D90-9CA1-57D81DB98E31}"/>
              </a:ext>
            </a:extLst>
          </p:cNvPr>
          <p:cNvSpPr>
            <a:spLocks noChangeArrowheads="1"/>
          </p:cNvSpPr>
          <p:nvPr/>
        </p:nvSpPr>
        <p:spPr bwMode="auto">
          <a:xfrm>
            <a:off x="1106488" y="128588"/>
            <a:ext cx="77724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4000" b="1">
                <a:latin typeface="Arial" panose="020B0604020202020204" pitchFamily="34" charset="0"/>
              </a:rPr>
              <a:t>Pascal: Computer Engineer</a:t>
            </a:r>
            <a:endParaRPr lang="en-US" altLang="en-US" sz="4000"/>
          </a:p>
        </p:txBody>
      </p:sp>
      <p:sp>
        <p:nvSpPr>
          <p:cNvPr id="86026" name="Rectangle 10">
            <a:extLst>
              <a:ext uri="{FF2B5EF4-FFF2-40B4-BE49-F238E27FC236}">
                <a16:creationId xmlns:a16="http://schemas.microsoft.com/office/drawing/2014/main" id="{1399BE3E-8014-4AD2-8759-0C3C3223F50C}"/>
              </a:ext>
            </a:extLst>
          </p:cNvPr>
          <p:cNvSpPr>
            <a:spLocks noChangeArrowheads="1"/>
          </p:cNvSpPr>
          <p:nvPr/>
        </p:nvSpPr>
        <p:spPr bwMode="auto">
          <a:xfrm>
            <a:off x="1514475" y="1058863"/>
            <a:ext cx="695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eaLnBrk="0" hangingPunct="0">
              <a:buFontTx/>
              <a:buChar char="•"/>
              <a:defRPr/>
            </a:pPr>
            <a:r>
              <a:rPr lang="en-US" altLang="en-US" sz="2400">
                <a:solidFill>
                  <a:srgbClr val="FF0000"/>
                </a:solidFill>
                <a:effectLst>
                  <a:outerShdw blurRad="38100" dist="38100" dir="2700000" algn="tl">
                    <a:srgbClr val="C0C0C0"/>
                  </a:outerShdw>
                </a:effectLst>
                <a:latin typeface="Arial" charset="0"/>
              </a:rPr>
              <a:t> In 1642, Pascal began to create a machine that would be similar to an everyday calculator to help his father with his accounting job.</a:t>
            </a:r>
            <a:r>
              <a:rPr lang="en-US" altLang="en-US" sz="2400">
                <a:solidFill>
                  <a:schemeClr val="tx2"/>
                </a:solidFill>
                <a:latin typeface="Arial" charset="0"/>
              </a:rPr>
              <a:t> </a:t>
            </a:r>
          </a:p>
          <a:p>
            <a:pPr eaLnBrk="0" hangingPunct="0">
              <a:buFontTx/>
              <a:buChar char="•"/>
              <a:defRPr/>
            </a:pPr>
            <a:r>
              <a:rPr lang="en-US" altLang="en-US" sz="2400">
                <a:solidFill>
                  <a:srgbClr val="0000FF"/>
                </a:solidFill>
                <a:effectLst>
                  <a:outerShdw blurRad="38100" dist="38100" dir="2700000" algn="tl">
                    <a:srgbClr val="C0C0C0"/>
                  </a:outerShdw>
                </a:effectLst>
                <a:latin typeface="Arial" charset="0"/>
              </a:rPr>
              <a:t>He finished the final model in 1645.</a:t>
            </a:r>
            <a:r>
              <a:rPr lang="en-US" altLang="en-US" sz="2400">
                <a:latin typeface="Arial" charset="0"/>
              </a:rPr>
              <a:t> </a:t>
            </a:r>
          </a:p>
          <a:p>
            <a:pPr eaLnBrk="0" hangingPunct="0">
              <a:buFontTx/>
              <a:buChar char="•"/>
              <a:defRPr/>
            </a:pPr>
            <a:r>
              <a:rPr lang="en-US" altLang="en-US" sz="2400">
                <a:solidFill>
                  <a:srgbClr val="FF0066"/>
                </a:solidFill>
                <a:effectLst>
                  <a:outerShdw blurRad="38100" dist="38100" dir="2700000" algn="tl">
                    <a:srgbClr val="C0C0C0"/>
                  </a:outerShdw>
                </a:effectLst>
                <a:latin typeface="Arial" charset="0"/>
              </a:rPr>
              <a:t>He presented one to Queen Christina of Sweden and he was allowed a monopoly over it by royal decree.</a:t>
            </a:r>
            <a:r>
              <a:rPr lang="en-US" altLang="en-US" sz="2400">
                <a:solidFill>
                  <a:srgbClr val="FF0066"/>
                </a:solidFill>
                <a:latin typeface="Arial" charset="0"/>
              </a:rPr>
              <a:t> </a:t>
            </a:r>
          </a:p>
        </p:txBody>
      </p:sp>
      <p:pic>
        <p:nvPicPr>
          <p:cNvPr id="23558" name="Picture 11" descr="Pascal's_machine">
            <a:extLst>
              <a:ext uri="{FF2B5EF4-FFF2-40B4-BE49-F238E27FC236}">
                <a16:creationId xmlns:a16="http://schemas.microsoft.com/office/drawing/2014/main" id="{2B353408-9810-4EB6-A464-4643EE79A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657600"/>
            <a:ext cx="5519738"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12">
            <a:extLst>
              <a:ext uri="{FF2B5EF4-FFF2-40B4-BE49-F238E27FC236}">
                <a16:creationId xmlns:a16="http://schemas.microsoft.com/office/drawing/2014/main" id="{006EB6AF-F92C-4FBC-9E04-717CA271CFBA}"/>
              </a:ext>
            </a:extLst>
          </p:cNvPr>
          <p:cNvSpPr txBox="1">
            <a:spLocks noChangeArrowheads="1"/>
          </p:cNvSpPr>
          <p:nvPr/>
        </p:nvSpPr>
        <p:spPr bwMode="auto">
          <a:xfrm>
            <a:off x="2282825" y="5973763"/>
            <a:ext cx="6005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a:spcBef>
                <a:spcPct val="50000"/>
              </a:spcBef>
            </a:pPr>
            <a:r>
              <a:rPr lang="en-US" altLang="en-US" sz="1400">
                <a:latin typeface="Arial" panose="020B0604020202020204" pitchFamily="34" charset="0"/>
              </a:rPr>
              <a:t>http://www-groups.dcs.st-and.ac.uk/~history/index.html</a:t>
            </a:r>
            <a:endParaRPr lang="en-US" altLang="en-US" sz="2400">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2">
            <a:extLst>
              <a:ext uri="{FF2B5EF4-FFF2-40B4-BE49-F238E27FC236}">
                <a16:creationId xmlns:a16="http://schemas.microsoft.com/office/drawing/2014/main" id="{AE38F40F-7724-4E0B-98EF-E10F75AC4B92}"/>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24579" name="Rectangle 2054">
            <a:extLst>
              <a:ext uri="{FF2B5EF4-FFF2-40B4-BE49-F238E27FC236}">
                <a16:creationId xmlns:a16="http://schemas.microsoft.com/office/drawing/2014/main" id="{684EB39A-639D-45FA-98B6-6A99B4872C4E}"/>
              </a:ext>
            </a:extLst>
          </p:cNvPr>
          <p:cNvSpPr>
            <a:spLocks noChangeArrowheads="1"/>
          </p:cNvSpPr>
          <p:nvPr/>
        </p:nvSpPr>
        <p:spPr bwMode="auto">
          <a:xfrm>
            <a:off x="1209675" y="474663"/>
            <a:ext cx="34020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b="1">
                <a:solidFill>
                  <a:schemeClr val="bg1"/>
                </a:solidFill>
                <a:latin typeface="Arial" panose="020B0604020202020204" pitchFamily="34" charset="0"/>
              </a:rPr>
              <a:t>Pascal’s Wager…</a:t>
            </a:r>
          </a:p>
        </p:txBody>
      </p:sp>
      <p:sp>
        <p:nvSpPr>
          <p:cNvPr id="24580" name="Rectangle 2056">
            <a:extLst>
              <a:ext uri="{FF2B5EF4-FFF2-40B4-BE49-F238E27FC236}">
                <a16:creationId xmlns:a16="http://schemas.microsoft.com/office/drawing/2014/main" id="{DE954566-7543-4191-8B63-B74822A65C86}"/>
              </a:ext>
            </a:extLst>
          </p:cNvPr>
          <p:cNvSpPr>
            <a:spLocks noChangeArrowheads="1"/>
          </p:cNvSpPr>
          <p:nvPr/>
        </p:nvSpPr>
        <p:spPr bwMode="auto">
          <a:xfrm>
            <a:off x="3429000" y="304800"/>
            <a:ext cx="434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endParaRPr lang="en-US" altLang="en-US" sz="2400">
              <a:latin typeface="Arial" panose="020B0604020202020204" pitchFamily="34" charset="0"/>
            </a:endParaRPr>
          </a:p>
        </p:txBody>
      </p:sp>
      <p:sp>
        <p:nvSpPr>
          <p:cNvPr id="24581" name="Rectangle 2057">
            <a:extLst>
              <a:ext uri="{FF2B5EF4-FFF2-40B4-BE49-F238E27FC236}">
                <a16:creationId xmlns:a16="http://schemas.microsoft.com/office/drawing/2014/main" id="{BE5B375B-657E-4471-A92C-390AEDB9CA93}"/>
              </a:ext>
            </a:extLst>
          </p:cNvPr>
          <p:cNvSpPr>
            <a:spLocks noChangeArrowheads="1"/>
          </p:cNvSpPr>
          <p:nvPr/>
        </p:nvSpPr>
        <p:spPr bwMode="auto">
          <a:xfrm>
            <a:off x="381000" y="2209800"/>
            <a:ext cx="8153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r>
              <a:rPr lang="en-US" altLang="en-US" sz="1800" b="1">
                <a:solidFill>
                  <a:srgbClr val="660066"/>
                </a:solidFill>
                <a:latin typeface="Arial" panose="020B0604020202020204" pitchFamily="34" charset="0"/>
              </a:rPr>
              <a:t>Pascal, a Christian theist still studied in philosophy and religion, communicated theological concepts wrapped in the interest of his contemporaries’ interest in probability and gambling. </a:t>
            </a:r>
          </a:p>
          <a:p>
            <a:endParaRPr lang="en-US" altLang="en-US" sz="1800" b="1">
              <a:latin typeface="Arial" panose="020B0604020202020204" pitchFamily="34" charset="0"/>
            </a:endParaRPr>
          </a:p>
          <a:p>
            <a:r>
              <a:rPr lang="en-US" altLang="en-US" sz="1800" b="1">
                <a:latin typeface="Arial" panose="020B0604020202020204" pitchFamily="34" charset="0"/>
              </a:rPr>
              <a:t>"Let us examine this point and say, "God is, or He is not." ... What will you wager? ... Let us weigh the gain and loss of wagering that God is ... there is here an infinity of an infinitely happy life to gain, a chance of gain against a finite number of chances of loss, and what you stake is finite ... every player stakes a certainty to gain an uncertainty, and yet he stakes a finite certainty to gain a finite uncertainty, without transgressing against reason ... the uncertainty of the gain is proportioned to the certainty of the stake according to the proportion of the chances of gain and loss. ... And so our proposition is of infinite force, when there is the finite to stake in a game where there are equal risks of gain and loss, and the infinite to gain.”</a:t>
            </a:r>
          </a:p>
          <a:p>
            <a:r>
              <a:rPr lang="en-US" altLang="en-US" sz="1200" b="1" i="1">
                <a:solidFill>
                  <a:srgbClr val="660066"/>
                </a:solidFill>
                <a:latin typeface="Arial" panose="020B0604020202020204" pitchFamily="34" charset="0"/>
              </a:rPr>
              <a:t>Article 223 of Pensees</a:t>
            </a:r>
            <a:endParaRPr lang="en-US" altLang="en-US" sz="1200" b="1" i="1">
              <a:latin typeface="Arial" panose="020B0604020202020204" pitchFamily="34" charset="0"/>
            </a:endParaRPr>
          </a:p>
          <a:p>
            <a:endParaRPr lang="en-US" altLang="en-US" sz="1800" b="1">
              <a:latin typeface="Arial" panose="020B0604020202020204" pitchFamily="34" charset="0"/>
            </a:endParaRPr>
          </a:p>
        </p:txBody>
      </p:sp>
      <p:sp>
        <p:nvSpPr>
          <p:cNvPr id="24582" name="WordArt 2058">
            <a:extLst>
              <a:ext uri="{FF2B5EF4-FFF2-40B4-BE49-F238E27FC236}">
                <a16:creationId xmlns:a16="http://schemas.microsoft.com/office/drawing/2014/main" id="{9A8AAA9E-71A8-4B2A-9C02-D7B24B577C48}"/>
              </a:ext>
            </a:extLst>
          </p:cNvPr>
          <p:cNvSpPr>
            <a:spLocks noChangeArrowheads="1" noChangeShapeType="1" noTextEdit="1"/>
          </p:cNvSpPr>
          <p:nvPr/>
        </p:nvSpPr>
        <p:spPr bwMode="auto">
          <a:xfrm>
            <a:off x="1981200" y="609600"/>
            <a:ext cx="6705600" cy="1131888"/>
          </a:xfrm>
          <a:prstGeom prst="rect">
            <a:avLst/>
          </a:prstGeom>
        </p:spPr>
        <p:txBody>
          <a:bodyPr wrap="none" fromWordArt="1">
            <a:prstTxWarp prst="textFadeUp">
              <a:avLst>
                <a:gd name="adj" fmla="val 9991"/>
              </a:avLst>
            </a:prstTxWarp>
          </a:bodyPr>
          <a:lstStyle/>
          <a:p>
            <a:pPr algn="ctr"/>
            <a:r>
              <a:rPr lang="en-US" sz="3600" kern="10">
                <a:ln w="12700" cap="sq">
                  <a:solidFill>
                    <a:schemeClr val="tx1"/>
                  </a:solidFill>
                  <a:round/>
                  <a:headEnd type="none" w="sm" len="sm"/>
                  <a:tailEnd type="none" w="sm" len="sm"/>
                </a:ln>
                <a:gradFill rotWithShape="1">
                  <a:gsLst>
                    <a:gs pos="0">
                      <a:srgbClr val="520402"/>
                    </a:gs>
                    <a:gs pos="100000">
                      <a:srgbClr val="FFCC00"/>
                    </a:gs>
                  </a:gsLst>
                  <a:lin ang="5400000" scaled="1"/>
                </a:gradFill>
                <a:effectLst>
                  <a:outerShdw dist="35921" dir="2700000" sy="50000" rotWithShape="0">
                    <a:srgbClr val="875B0D"/>
                  </a:outerShdw>
                </a:effectLst>
                <a:latin typeface="Arial Black" panose="020B0A04020102020204" pitchFamily="34" charset="0"/>
              </a:rPr>
              <a:t>Pascal's Wager</a:t>
            </a:r>
          </a:p>
        </p:txBody>
      </p:sp>
      <p:pic>
        <p:nvPicPr>
          <p:cNvPr id="24583" name="Picture 2059" descr="pascal-pensees">
            <a:extLst>
              <a:ext uri="{FF2B5EF4-FFF2-40B4-BE49-F238E27FC236}">
                <a16:creationId xmlns:a16="http://schemas.microsoft.com/office/drawing/2014/main" id="{B61F60CC-5F37-4F8D-9FE4-BEB5B4C44C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14192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2">
            <a:extLst>
              <a:ext uri="{FF2B5EF4-FFF2-40B4-BE49-F238E27FC236}">
                <a16:creationId xmlns:a16="http://schemas.microsoft.com/office/drawing/2014/main" id="{891D82E0-9301-40F0-92A1-C5992443E2A4}"/>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25603" name="Rectangle 3">
            <a:extLst>
              <a:ext uri="{FF2B5EF4-FFF2-40B4-BE49-F238E27FC236}">
                <a16:creationId xmlns:a16="http://schemas.microsoft.com/office/drawing/2014/main" id="{6AF62EB0-63A3-4628-9A72-870B08823CDC}"/>
              </a:ext>
            </a:extLst>
          </p:cNvPr>
          <p:cNvSpPr>
            <a:spLocks noChangeArrowheads="1"/>
          </p:cNvSpPr>
          <p:nvPr/>
        </p:nvSpPr>
        <p:spPr bwMode="auto">
          <a:xfrm>
            <a:off x="1066800" y="457200"/>
            <a:ext cx="77930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4400">
                <a:solidFill>
                  <a:schemeClr val="tx2"/>
                </a:solidFill>
              </a:rPr>
              <a:t>Poisson RV</a:t>
            </a:r>
          </a:p>
        </p:txBody>
      </p:sp>
      <p:sp>
        <p:nvSpPr>
          <p:cNvPr id="25604" name="Rectangle 4">
            <a:extLst>
              <a:ext uri="{FF2B5EF4-FFF2-40B4-BE49-F238E27FC236}">
                <a16:creationId xmlns:a16="http://schemas.microsoft.com/office/drawing/2014/main" id="{33FB47D6-4172-45E9-9D58-D14BD10D4EB9}"/>
              </a:ext>
            </a:extLst>
          </p:cNvPr>
          <p:cNvSpPr>
            <a:spLocks noChangeArrowheads="1"/>
          </p:cNvSpPr>
          <p:nvPr/>
        </p:nvSpPr>
        <p:spPr bwMode="auto">
          <a:xfrm>
            <a:off x="8382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endParaRPr lang="en-US" altLang="en-US"/>
          </a:p>
        </p:txBody>
      </p:sp>
      <p:graphicFrame>
        <p:nvGraphicFramePr>
          <p:cNvPr id="25605" name="Object 5">
            <a:extLst>
              <a:ext uri="{FF2B5EF4-FFF2-40B4-BE49-F238E27FC236}">
                <a16:creationId xmlns:a16="http://schemas.microsoft.com/office/drawing/2014/main" id="{AC7B711B-6CF0-4D2F-BBA3-8293A9264352}"/>
              </a:ext>
            </a:extLst>
          </p:cNvPr>
          <p:cNvGraphicFramePr>
            <a:graphicFrameLocks noChangeAspect="1"/>
          </p:cNvGraphicFramePr>
          <p:nvPr/>
        </p:nvGraphicFramePr>
        <p:xfrm>
          <a:off x="1944688" y="1871663"/>
          <a:ext cx="5353050" cy="1169987"/>
        </p:xfrm>
        <a:graphic>
          <a:graphicData uri="http://schemas.openxmlformats.org/presentationml/2006/ole">
            <mc:AlternateContent xmlns:mc="http://schemas.openxmlformats.org/markup-compatibility/2006">
              <mc:Choice xmlns:v="urn:schemas-microsoft-com:vml" Requires="v">
                <p:oleObj name="Equation" r:id="rId2" imgW="2044700" imgH="444500" progId="Equation.3">
                  <p:embed/>
                </p:oleObj>
              </mc:Choice>
              <mc:Fallback>
                <p:oleObj name="Equation" r:id="rId2" imgW="2044700" imgH="444500"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688" y="1871663"/>
                        <a:ext cx="5353050" cy="1169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6" name="Text Box 7">
            <a:extLst>
              <a:ext uri="{FF2B5EF4-FFF2-40B4-BE49-F238E27FC236}">
                <a16:creationId xmlns:a16="http://schemas.microsoft.com/office/drawing/2014/main" id="{BF455B19-B165-41B8-ACCE-C2CB6C052B6D}"/>
              </a:ext>
            </a:extLst>
          </p:cNvPr>
          <p:cNvSpPr txBox="1">
            <a:spLocks noChangeArrowheads="1"/>
          </p:cNvSpPr>
          <p:nvPr/>
        </p:nvSpPr>
        <p:spPr bwMode="auto">
          <a:xfrm>
            <a:off x="1295400" y="3276600"/>
            <a:ext cx="41910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buFontTx/>
              <a:buChar char="•"/>
            </a:pPr>
            <a:r>
              <a:rPr lang="en-US" altLang="en-US" sz="2400"/>
              <a:t>Number of random points on a line segment.</a:t>
            </a:r>
          </a:p>
          <a:p>
            <a:pPr eaLnBrk="1" hangingPunct="1">
              <a:spcBef>
                <a:spcPct val="50000"/>
              </a:spcBef>
              <a:buFontTx/>
              <a:buChar char="•"/>
            </a:pPr>
            <a:r>
              <a:rPr lang="en-US" altLang="en-US" sz="2400"/>
              <a:t> Approximation of binomial random variable.  </a:t>
            </a:r>
          </a:p>
        </p:txBody>
      </p:sp>
      <p:grpSp>
        <p:nvGrpSpPr>
          <p:cNvPr id="60427" name="Group 11">
            <a:extLst>
              <a:ext uri="{FF2B5EF4-FFF2-40B4-BE49-F238E27FC236}">
                <a16:creationId xmlns:a16="http://schemas.microsoft.com/office/drawing/2014/main" id="{C0050B06-B11B-439E-9BFC-00E422E8295E}"/>
              </a:ext>
            </a:extLst>
          </p:cNvPr>
          <p:cNvGrpSpPr>
            <a:grpSpLocks/>
          </p:cNvGrpSpPr>
          <p:nvPr/>
        </p:nvGrpSpPr>
        <p:grpSpPr bwMode="auto">
          <a:xfrm>
            <a:off x="5181600" y="2743200"/>
            <a:ext cx="2819400" cy="4114800"/>
            <a:chOff x="3264" y="1728"/>
            <a:chExt cx="1776" cy="2592"/>
          </a:xfrm>
        </p:grpSpPr>
        <p:sp>
          <p:nvSpPr>
            <p:cNvPr id="25608" name="Text Box 6">
              <a:extLst>
                <a:ext uri="{FF2B5EF4-FFF2-40B4-BE49-F238E27FC236}">
                  <a16:creationId xmlns:a16="http://schemas.microsoft.com/office/drawing/2014/main" id="{ACD45FFB-1445-4200-B794-81FC9E2D640C}"/>
                </a:ext>
              </a:extLst>
            </p:cNvPr>
            <p:cNvSpPr txBox="1">
              <a:spLocks noChangeArrowheads="1"/>
            </p:cNvSpPr>
            <p:nvPr/>
          </p:nvSpPr>
          <p:spPr bwMode="auto">
            <a:xfrm>
              <a:off x="3264" y="3448"/>
              <a:ext cx="1776" cy="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ts val="500"/>
                </a:spcBef>
                <a:spcAft>
                  <a:spcPts val="500"/>
                </a:spcAft>
              </a:pPr>
              <a:r>
                <a:rPr lang="en-US" altLang="en-US" sz="2000">
                  <a:latin typeface="Arial" panose="020B0604020202020204" pitchFamily="34" charset="0"/>
                </a:rPr>
                <a:t>Siméon Denis Poisson</a:t>
              </a:r>
              <a:endParaRPr lang="en-US" altLang="en-US" sz="2400">
                <a:latin typeface="Times New Roman" panose="02020603050405020304" pitchFamily="18" charset="0"/>
              </a:endParaRPr>
            </a:p>
            <a:p>
              <a:pPr eaLnBrk="1" hangingPunct="1">
                <a:spcBef>
                  <a:spcPts val="500"/>
                </a:spcBef>
                <a:spcAft>
                  <a:spcPts val="500"/>
                </a:spcAft>
              </a:pPr>
              <a:r>
                <a:rPr lang="en-US" altLang="en-US" sz="1000">
                  <a:latin typeface="Times New Roman" panose="02020603050405020304" pitchFamily="18" charset="0"/>
                </a:rPr>
                <a:t>Born:</a:t>
              </a:r>
              <a:r>
                <a:rPr lang="en-US" altLang="en-US" sz="1000">
                  <a:solidFill>
                    <a:srgbClr val="008000"/>
                  </a:solidFill>
                  <a:latin typeface="Times New Roman" panose="02020603050405020304" pitchFamily="18" charset="0"/>
                </a:rPr>
                <a:t> 21 June 1781 in Pithiviers, France</a:t>
              </a:r>
              <a:br>
                <a:rPr lang="en-US" altLang="en-US" sz="1000">
                  <a:solidFill>
                    <a:srgbClr val="008000"/>
                  </a:solidFill>
                  <a:latin typeface="Times New Roman" panose="02020603050405020304" pitchFamily="18" charset="0"/>
                </a:rPr>
              </a:br>
              <a:r>
                <a:rPr lang="en-US" altLang="en-US" sz="1000">
                  <a:latin typeface="Times New Roman" panose="02020603050405020304" pitchFamily="18" charset="0"/>
                </a:rPr>
                <a:t>Died:</a:t>
              </a:r>
              <a:r>
                <a:rPr lang="en-US" altLang="en-US" sz="1000">
                  <a:solidFill>
                    <a:srgbClr val="800080"/>
                  </a:solidFill>
                  <a:latin typeface="Times New Roman" panose="02020603050405020304" pitchFamily="18" charset="0"/>
                </a:rPr>
                <a:t> 25 April 1840 in Sceaux , France</a:t>
              </a:r>
              <a:endParaRPr lang="en-US" altLang="en-US" sz="2400">
                <a:latin typeface="Times New Roman" panose="02020603050405020304" pitchFamily="18" charset="0"/>
              </a:endParaRPr>
            </a:p>
            <a:p>
              <a:pPr eaLnBrk="1" hangingPunct="1">
                <a:spcBef>
                  <a:spcPts val="500"/>
                </a:spcBef>
                <a:spcAft>
                  <a:spcPts val="500"/>
                </a:spcAft>
              </a:pPr>
              <a:endParaRPr lang="en-US" altLang="en-US" sz="2400">
                <a:latin typeface="Times New Roman" panose="02020603050405020304" pitchFamily="18" charset="0"/>
              </a:endParaRPr>
            </a:p>
          </p:txBody>
        </p:sp>
        <p:pic>
          <p:nvPicPr>
            <p:cNvPr id="25609" name="Picture 10" descr="Poisson_2">
              <a:extLst>
                <a:ext uri="{FF2B5EF4-FFF2-40B4-BE49-F238E27FC236}">
                  <a16:creationId xmlns:a16="http://schemas.microsoft.com/office/drawing/2014/main" id="{AB3884F4-9F3A-4AC5-9A0D-ADAE0315F0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 y="1728"/>
              <a:ext cx="1427" cy="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60427"/>
                                        </p:tgtEl>
                                        <p:attrNameLst>
                                          <p:attrName>style.visibility</p:attrName>
                                        </p:attrNameLst>
                                      </p:cBhvr>
                                      <p:to>
                                        <p:strVal val="visible"/>
                                      </p:to>
                                    </p:set>
                                    <p:anim calcmode="lin" valueType="num">
                                      <p:cBhvr>
                                        <p:cTn id="7" dur="500" fill="hold"/>
                                        <p:tgtEl>
                                          <p:spTgt spid="60427"/>
                                        </p:tgtEl>
                                        <p:attrNameLst>
                                          <p:attrName>ppt_w</p:attrName>
                                        </p:attrNameLst>
                                      </p:cBhvr>
                                      <p:tavLst>
                                        <p:tav tm="0">
                                          <p:val>
                                            <p:strVal val="4*#ppt_w"/>
                                          </p:val>
                                        </p:tav>
                                        <p:tav tm="100000">
                                          <p:val>
                                            <p:strVal val="#ppt_w"/>
                                          </p:val>
                                        </p:tav>
                                      </p:tavLst>
                                    </p:anim>
                                    <p:anim calcmode="lin" valueType="num">
                                      <p:cBhvr>
                                        <p:cTn id="8" dur="500" fill="hold"/>
                                        <p:tgtEl>
                                          <p:spTgt spid="6042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2">
            <a:extLst>
              <a:ext uri="{FF2B5EF4-FFF2-40B4-BE49-F238E27FC236}">
                <a16:creationId xmlns:a16="http://schemas.microsoft.com/office/drawing/2014/main" id="{3F85EBA9-FD8F-4AD6-97E2-F732926B42EF}"/>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27651" name="Rectangle 3">
            <a:extLst>
              <a:ext uri="{FF2B5EF4-FFF2-40B4-BE49-F238E27FC236}">
                <a16:creationId xmlns:a16="http://schemas.microsoft.com/office/drawing/2014/main" id="{46D1C5A1-EE9A-4CC4-B717-7628594F482B}"/>
              </a:ext>
            </a:extLst>
          </p:cNvPr>
          <p:cNvSpPr>
            <a:spLocks noChangeArrowheads="1"/>
          </p:cNvSpPr>
          <p:nvPr/>
        </p:nvSpPr>
        <p:spPr bwMode="auto">
          <a:xfrm>
            <a:off x="1066800" y="457200"/>
            <a:ext cx="77930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4400">
                <a:solidFill>
                  <a:schemeClr val="tx2"/>
                </a:solidFill>
              </a:rPr>
              <a:t>Continuous Uniform RV</a:t>
            </a:r>
          </a:p>
        </p:txBody>
      </p:sp>
      <p:sp>
        <p:nvSpPr>
          <p:cNvPr id="27652" name="Rectangle 4">
            <a:extLst>
              <a:ext uri="{FF2B5EF4-FFF2-40B4-BE49-F238E27FC236}">
                <a16:creationId xmlns:a16="http://schemas.microsoft.com/office/drawing/2014/main" id="{C4F2F8AE-1F54-4BD1-A7CC-E48BA667C7FB}"/>
              </a:ext>
            </a:extLst>
          </p:cNvPr>
          <p:cNvSpPr>
            <a:spLocks noChangeArrowheads="1"/>
          </p:cNvSpPr>
          <p:nvPr/>
        </p:nvSpPr>
        <p:spPr bwMode="auto">
          <a:xfrm>
            <a:off x="8382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endParaRPr lang="en-US" altLang="en-US"/>
          </a:p>
        </p:txBody>
      </p:sp>
      <p:graphicFrame>
        <p:nvGraphicFramePr>
          <p:cNvPr id="27653" name="Object 5">
            <a:extLst>
              <a:ext uri="{FF2B5EF4-FFF2-40B4-BE49-F238E27FC236}">
                <a16:creationId xmlns:a16="http://schemas.microsoft.com/office/drawing/2014/main" id="{4E875A68-610A-4E0E-8F92-935BB873CA8F}"/>
              </a:ext>
            </a:extLst>
          </p:cNvPr>
          <p:cNvGraphicFramePr>
            <a:graphicFrameLocks noChangeAspect="1"/>
          </p:cNvGraphicFramePr>
          <p:nvPr/>
        </p:nvGraphicFramePr>
        <p:xfrm>
          <a:off x="2593975" y="1981200"/>
          <a:ext cx="3856038" cy="1031875"/>
        </p:xfrm>
        <a:graphic>
          <a:graphicData uri="http://schemas.openxmlformats.org/presentationml/2006/ole">
            <mc:AlternateContent xmlns:mc="http://schemas.openxmlformats.org/markup-compatibility/2006">
              <mc:Choice xmlns:v="urn:schemas-microsoft-com:vml" Requires="v">
                <p:oleObj name="Equation" r:id="rId2" imgW="1473200" imgH="393700" progId="Equation.3">
                  <p:embed/>
                </p:oleObj>
              </mc:Choice>
              <mc:Fallback>
                <p:oleObj name="Equation" r:id="rId2" imgW="1473200" imgH="393700"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3975" y="1981200"/>
                        <a:ext cx="3856038" cy="103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4" name="Text Box 6">
            <a:extLst>
              <a:ext uri="{FF2B5EF4-FFF2-40B4-BE49-F238E27FC236}">
                <a16:creationId xmlns:a16="http://schemas.microsoft.com/office/drawing/2014/main" id="{1899B1DA-772B-401C-BF1A-4BBCA980BDE3}"/>
              </a:ext>
            </a:extLst>
          </p:cNvPr>
          <p:cNvSpPr txBox="1">
            <a:spLocks noChangeArrowheads="1"/>
          </p:cNvSpPr>
          <p:nvPr/>
        </p:nvSpPr>
        <p:spPr bwMode="auto">
          <a:xfrm>
            <a:off x="1295400" y="3276600"/>
            <a:ext cx="41910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buFontTx/>
              <a:buChar char="•"/>
            </a:pPr>
            <a:r>
              <a:rPr lang="en-US" altLang="en-US" sz="2400"/>
              <a:t>Describes random angle with </a:t>
            </a:r>
            <a:r>
              <a:rPr lang="en-US" altLang="en-US" sz="2400" i="1">
                <a:latin typeface="Times New Roman" panose="02020603050405020304" pitchFamily="18" charset="0"/>
              </a:rPr>
              <a:t>a=0</a:t>
            </a:r>
            <a:r>
              <a:rPr lang="en-US" altLang="en-US" sz="2400"/>
              <a:t> and </a:t>
            </a:r>
            <a:r>
              <a:rPr lang="en-US" altLang="en-US" sz="2400" i="1">
                <a:latin typeface="Times New Roman" panose="02020603050405020304" pitchFamily="18" charset="0"/>
              </a:rPr>
              <a:t>b=2</a:t>
            </a:r>
            <a:r>
              <a:rPr lang="en-US" altLang="en-US" sz="2400" i="1">
                <a:latin typeface="Times New Roman" panose="02020603050405020304" pitchFamily="18" charset="0"/>
                <a:sym typeface="Symbol" panose="05050102010706020507" pitchFamily="18" charset="2"/>
              </a:rPr>
              <a:t></a:t>
            </a:r>
            <a:endParaRPr lang="en-US" altLang="en-US" sz="2400"/>
          </a:p>
          <a:p>
            <a:pPr eaLnBrk="1" hangingPunct="1">
              <a:spcBef>
                <a:spcPct val="50000"/>
              </a:spcBef>
              <a:buFontTx/>
              <a:buChar char="•"/>
            </a:pPr>
            <a:r>
              <a:rPr lang="en-US" altLang="en-US" sz="2400"/>
              <a:t>Rounding &amp; truncation errors</a:t>
            </a:r>
          </a:p>
        </p:txBody>
      </p:sp>
      <p:grpSp>
        <p:nvGrpSpPr>
          <p:cNvPr id="27655" name="Group 8">
            <a:extLst>
              <a:ext uri="{FF2B5EF4-FFF2-40B4-BE49-F238E27FC236}">
                <a16:creationId xmlns:a16="http://schemas.microsoft.com/office/drawing/2014/main" id="{B0DA7556-162D-4C1C-A473-536C2E2C617B}"/>
              </a:ext>
            </a:extLst>
          </p:cNvPr>
          <p:cNvGrpSpPr>
            <a:grpSpLocks/>
          </p:cNvGrpSpPr>
          <p:nvPr/>
        </p:nvGrpSpPr>
        <p:grpSpPr bwMode="auto">
          <a:xfrm>
            <a:off x="5486400" y="3124200"/>
            <a:ext cx="3352800" cy="3311525"/>
            <a:chOff x="3456" y="1968"/>
            <a:chExt cx="2112" cy="2086"/>
          </a:xfrm>
        </p:grpSpPr>
        <p:sp>
          <p:nvSpPr>
            <p:cNvPr id="27656" name="Text Box 2">
              <a:extLst>
                <a:ext uri="{FF2B5EF4-FFF2-40B4-BE49-F238E27FC236}">
                  <a16:creationId xmlns:a16="http://schemas.microsoft.com/office/drawing/2014/main" id="{E1D8B9BF-5229-4358-8E41-8595D9E56C4A}"/>
                </a:ext>
              </a:extLst>
            </p:cNvPr>
            <p:cNvSpPr txBox="1">
              <a:spLocks noChangeArrowheads="1"/>
            </p:cNvSpPr>
            <p:nvPr/>
          </p:nvSpPr>
          <p:spPr bwMode="auto">
            <a:xfrm>
              <a:off x="3456" y="3456"/>
              <a:ext cx="2112" cy="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ts val="500"/>
                </a:spcBef>
                <a:spcAft>
                  <a:spcPts val="500"/>
                </a:spcAft>
              </a:pPr>
              <a:endParaRPr lang="en-US" altLang="en-US" sz="2400">
                <a:latin typeface="Times New Roman" panose="02020603050405020304" pitchFamily="18" charset="0"/>
              </a:endParaRPr>
            </a:p>
            <a:p>
              <a:pPr eaLnBrk="1" hangingPunct="1">
                <a:spcBef>
                  <a:spcPts val="500"/>
                </a:spcBef>
                <a:spcAft>
                  <a:spcPts val="500"/>
                </a:spcAft>
              </a:pPr>
              <a:endParaRPr lang="en-US" altLang="en-US" sz="2400">
                <a:latin typeface="Times New Roman" panose="02020603050405020304" pitchFamily="18" charset="0"/>
              </a:endParaRPr>
            </a:p>
          </p:txBody>
        </p:sp>
        <p:pic>
          <p:nvPicPr>
            <p:cNvPr id="27657" name="Picture 7" descr="slope">
              <a:extLst>
                <a:ext uri="{FF2B5EF4-FFF2-40B4-BE49-F238E27FC236}">
                  <a16:creationId xmlns:a16="http://schemas.microsoft.com/office/drawing/2014/main" id="{F035FE15-3DC9-4630-B61B-E8030E968D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 y="1968"/>
              <a:ext cx="1908" cy="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2">
            <a:extLst>
              <a:ext uri="{FF2B5EF4-FFF2-40B4-BE49-F238E27FC236}">
                <a16:creationId xmlns:a16="http://schemas.microsoft.com/office/drawing/2014/main" id="{B04190B9-9312-4361-86BB-A2EADB9688DF}"/>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pic>
        <p:nvPicPr>
          <p:cNvPr id="28675" name="Picture 12" descr="Gauss_banknote">
            <a:extLst>
              <a:ext uri="{FF2B5EF4-FFF2-40B4-BE49-F238E27FC236}">
                <a16:creationId xmlns:a16="http://schemas.microsoft.com/office/drawing/2014/main" id="{9709B906-69AC-417F-9027-CA7EC93D9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828925"/>
            <a:ext cx="41148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3">
            <a:extLst>
              <a:ext uri="{FF2B5EF4-FFF2-40B4-BE49-F238E27FC236}">
                <a16:creationId xmlns:a16="http://schemas.microsoft.com/office/drawing/2014/main" id="{988A9CDC-94BB-474A-9F51-65CA99FC5D38}"/>
              </a:ext>
            </a:extLst>
          </p:cNvPr>
          <p:cNvSpPr>
            <a:spLocks noChangeArrowheads="1"/>
          </p:cNvSpPr>
          <p:nvPr/>
        </p:nvSpPr>
        <p:spPr bwMode="auto">
          <a:xfrm>
            <a:off x="1066800" y="457200"/>
            <a:ext cx="77930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4400">
                <a:solidFill>
                  <a:schemeClr val="tx2"/>
                </a:solidFill>
              </a:rPr>
              <a:t>Gaussian (normal) RV</a:t>
            </a:r>
          </a:p>
        </p:txBody>
      </p:sp>
      <p:sp>
        <p:nvSpPr>
          <p:cNvPr id="28677" name="Rectangle 4">
            <a:extLst>
              <a:ext uri="{FF2B5EF4-FFF2-40B4-BE49-F238E27FC236}">
                <a16:creationId xmlns:a16="http://schemas.microsoft.com/office/drawing/2014/main" id="{2AABD995-49CF-4BCE-8B85-1AD441CB5C30}"/>
              </a:ext>
            </a:extLst>
          </p:cNvPr>
          <p:cNvSpPr>
            <a:spLocks noChangeArrowheads="1"/>
          </p:cNvSpPr>
          <p:nvPr/>
        </p:nvSpPr>
        <p:spPr bwMode="auto">
          <a:xfrm>
            <a:off x="8382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endParaRPr lang="en-US" altLang="en-US"/>
          </a:p>
        </p:txBody>
      </p:sp>
      <p:graphicFrame>
        <p:nvGraphicFramePr>
          <p:cNvPr id="28678" name="Object 5">
            <a:extLst>
              <a:ext uri="{FF2B5EF4-FFF2-40B4-BE49-F238E27FC236}">
                <a16:creationId xmlns:a16="http://schemas.microsoft.com/office/drawing/2014/main" id="{C9605F3B-657C-4ED4-A1F1-9EACB62C480A}"/>
              </a:ext>
            </a:extLst>
          </p:cNvPr>
          <p:cNvGraphicFramePr>
            <a:graphicFrameLocks noChangeAspect="1"/>
          </p:cNvGraphicFramePr>
          <p:nvPr/>
        </p:nvGraphicFramePr>
        <p:xfrm>
          <a:off x="1676400" y="1828800"/>
          <a:ext cx="5130800" cy="1301750"/>
        </p:xfrm>
        <a:graphic>
          <a:graphicData uri="http://schemas.openxmlformats.org/presentationml/2006/ole">
            <mc:AlternateContent xmlns:mc="http://schemas.openxmlformats.org/markup-compatibility/2006">
              <mc:Choice xmlns:v="urn:schemas-microsoft-com:vml" Requires="v">
                <p:oleObj name="Equation" r:id="rId3" imgW="2184400" imgH="482600" progId="Equation.3">
                  <p:embed/>
                </p:oleObj>
              </mc:Choice>
              <mc:Fallback>
                <p:oleObj name="Equation" r:id="rId3" imgW="2184400" imgH="482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828800"/>
                        <a:ext cx="5130800" cy="130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9" name="Text Box 6">
            <a:extLst>
              <a:ext uri="{FF2B5EF4-FFF2-40B4-BE49-F238E27FC236}">
                <a16:creationId xmlns:a16="http://schemas.microsoft.com/office/drawing/2014/main" id="{607E6010-4FF2-4A52-997F-FD6104AB9372}"/>
              </a:ext>
            </a:extLst>
          </p:cNvPr>
          <p:cNvSpPr txBox="1">
            <a:spLocks noChangeArrowheads="1"/>
          </p:cNvSpPr>
          <p:nvPr/>
        </p:nvSpPr>
        <p:spPr bwMode="auto">
          <a:xfrm>
            <a:off x="1295400" y="3276600"/>
            <a:ext cx="4191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buFontTx/>
              <a:buChar char="•"/>
            </a:pPr>
            <a:r>
              <a:rPr lang="en-US" altLang="en-US" sz="2400"/>
              <a:t>Limiting distribution in Central Limit Theorem</a:t>
            </a:r>
          </a:p>
        </p:txBody>
      </p:sp>
      <p:grpSp>
        <p:nvGrpSpPr>
          <p:cNvPr id="64526" name="Group 14">
            <a:extLst>
              <a:ext uri="{FF2B5EF4-FFF2-40B4-BE49-F238E27FC236}">
                <a16:creationId xmlns:a16="http://schemas.microsoft.com/office/drawing/2014/main" id="{CE5A48F3-E3DF-4C0E-BFCC-A85BE6AF16EF}"/>
              </a:ext>
            </a:extLst>
          </p:cNvPr>
          <p:cNvGrpSpPr>
            <a:grpSpLocks/>
          </p:cNvGrpSpPr>
          <p:nvPr/>
        </p:nvGrpSpPr>
        <p:grpSpPr bwMode="auto">
          <a:xfrm>
            <a:off x="1143000" y="4191000"/>
            <a:ext cx="8001000" cy="3108325"/>
            <a:chOff x="720" y="2640"/>
            <a:chExt cx="5040" cy="1958"/>
          </a:xfrm>
        </p:grpSpPr>
        <p:pic>
          <p:nvPicPr>
            <p:cNvPr id="28681" name="Picture 8" descr="Gauss_11">
              <a:extLst>
                <a:ext uri="{FF2B5EF4-FFF2-40B4-BE49-F238E27FC236}">
                  <a16:creationId xmlns:a16="http://schemas.microsoft.com/office/drawing/2014/main" id="{AC898CB5-260C-41D0-B5FC-68D1F8C79D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 y="2688"/>
              <a:ext cx="1175"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1" descr="Gauss_1803">
              <a:extLst>
                <a:ext uri="{FF2B5EF4-FFF2-40B4-BE49-F238E27FC236}">
                  <a16:creationId xmlns:a16="http://schemas.microsoft.com/office/drawing/2014/main" id="{1051CF7D-A086-427E-A393-6F1DC3BA60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 y="2640"/>
              <a:ext cx="1190" cy="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Text Box 13">
              <a:extLst>
                <a:ext uri="{FF2B5EF4-FFF2-40B4-BE49-F238E27FC236}">
                  <a16:creationId xmlns:a16="http://schemas.microsoft.com/office/drawing/2014/main" id="{974DC0E0-D5AC-4B89-88FB-56425A479FD5}"/>
                </a:ext>
              </a:extLst>
            </p:cNvPr>
            <p:cNvSpPr txBox="1">
              <a:spLocks noChangeArrowheads="1"/>
            </p:cNvSpPr>
            <p:nvPr/>
          </p:nvSpPr>
          <p:spPr bwMode="auto">
            <a:xfrm>
              <a:off x="768" y="3840"/>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1800">
                  <a:solidFill>
                    <a:schemeClr val="bg1"/>
                  </a:solidFill>
                </a:rPr>
                <a:t>1803</a:t>
              </a:r>
              <a:endParaRPr lang="en-US" altLang="en-US" sz="2400"/>
            </a:p>
          </p:txBody>
        </p:sp>
        <p:sp>
          <p:nvSpPr>
            <p:cNvPr id="28684" name="Text Box 2">
              <a:extLst>
                <a:ext uri="{FF2B5EF4-FFF2-40B4-BE49-F238E27FC236}">
                  <a16:creationId xmlns:a16="http://schemas.microsoft.com/office/drawing/2014/main" id="{688F4E33-C656-4071-BD39-BE81C095F27B}"/>
                </a:ext>
              </a:extLst>
            </p:cNvPr>
            <p:cNvSpPr txBox="1">
              <a:spLocks noChangeArrowheads="1"/>
            </p:cNvSpPr>
            <p:nvPr/>
          </p:nvSpPr>
          <p:spPr bwMode="auto">
            <a:xfrm>
              <a:off x="3168" y="3168"/>
              <a:ext cx="2592" cy="1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ts val="500"/>
                </a:spcBef>
                <a:spcAft>
                  <a:spcPts val="500"/>
                </a:spcAft>
              </a:pPr>
              <a:r>
                <a:rPr lang="en-US" altLang="en-US" sz="2400">
                  <a:latin typeface="Arial" panose="020B0604020202020204" pitchFamily="34" charset="0"/>
                </a:rPr>
                <a:t>Johann Carl Friedrich Gauss</a:t>
              </a:r>
              <a:endParaRPr lang="en-US" altLang="en-US" sz="2400">
                <a:latin typeface="Times New Roman" panose="02020603050405020304" pitchFamily="18" charset="0"/>
              </a:endParaRPr>
            </a:p>
            <a:p>
              <a:pPr eaLnBrk="1" hangingPunct="1">
                <a:spcBef>
                  <a:spcPts val="500"/>
                </a:spcBef>
                <a:spcAft>
                  <a:spcPts val="500"/>
                </a:spcAft>
              </a:pPr>
              <a:r>
                <a:rPr lang="en-US" altLang="en-US" sz="1400">
                  <a:latin typeface="Times New Roman" panose="02020603050405020304" pitchFamily="18" charset="0"/>
                </a:rPr>
                <a:t>Born:</a:t>
              </a:r>
              <a:r>
                <a:rPr lang="en-US" altLang="en-US" sz="1400">
                  <a:solidFill>
                    <a:srgbClr val="008000"/>
                  </a:solidFill>
                  <a:latin typeface="Times New Roman" panose="02020603050405020304" pitchFamily="18" charset="0"/>
                </a:rPr>
                <a:t> 30 April 1777 in Brunswick, Duchy of Brunswick (Germany)</a:t>
              </a:r>
              <a:br>
                <a:rPr lang="en-US" altLang="en-US" sz="1400">
                  <a:solidFill>
                    <a:srgbClr val="008000"/>
                  </a:solidFill>
                  <a:latin typeface="Times New Roman" panose="02020603050405020304" pitchFamily="18" charset="0"/>
                </a:rPr>
              </a:br>
              <a:r>
                <a:rPr lang="en-US" altLang="en-US" sz="1400">
                  <a:latin typeface="Times New Roman" panose="02020603050405020304" pitchFamily="18" charset="0"/>
                </a:rPr>
                <a:t>Died:</a:t>
              </a:r>
              <a:r>
                <a:rPr lang="en-US" altLang="en-US" sz="1400">
                  <a:solidFill>
                    <a:srgbClr val="800080"/>
                  </a:solidFill>
                  <a:latin typeface="Times New Roman" panose="02020603050405020304" pitchFamily="18" charset="0"/>
                </a:rPr>
                <a:t> 23 Feb 1855 in Göttingen, Hanover (Germany)</a:t>
              </a:r>
              <a:endParaRPr lang="en-US" altLang="en-US" sz="2400">
                <a:latin typeface="Times New Roman" panose="02020603050405020304" pitchFamily="18" charset="0"/>
              </a:endParaRPr>
            </a:p>
            <a:p>
              <a:pPr eaLnBrk="1" hangingPunct="1">
                <a:spcBef>
                  <a:spcPts val="500"/>
                </a:spcBef>
                <a:spcAft>
                  <a:spcPts val="500"/>
                </a:spcAft>
              </a:pPr>
              <a:endParaRPr lang="en-US" altLang="en-US" sz="2400">
                <a:latin typeface="Times New Roman" panose="02020603050405020304" pitchFamily="18" charset="0"/>
              </a:endParaRPr>
            </a:p>
            <a:p>
              <a:pPr eaLnBrk="1" hangingPunct="1">
                <a:spcBef>
                  <a:spcPts val="500"/>
                </a:spcBef>
                <a:spcAft>
                  <a:spcPts val="500"/>
                </a:spcAft>
              </a:pPr>
              <a:endParaRPr lang="en-US" altLang="en-US" sz="2400">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64526"/>
                                        </p:tgtEl>
                                        <p:attrNameLst>
                                          <p:attrName>style.visibility</p:attrName>
                                        </p:attrNameLst>
                                      </p:cBhvr>
                                      <p:to>
                                        <p:strVal val="visible"/>
                                      </p:to>
                                    </p:set>
                                    <p:anim calcmode="lin" valueType="num">
                                      <p:cBhvr>
                                        <p:cTn id="7" dur="500" fill="hold"/>
                                        <p:tgtEl>
                                          <p:spTgt spid="64526"/>
                                        </p:tgtEl>
                                        <p:attrNameLst>
                                          <p:attrName>ppt_w</p:attrName>
                                        </p:attrNameLst>
                                      </p:cBhvr>
                                      <p:tavLst>
                                        <p:tav tm="0">
                                          <p:val>
                                            <p:fltVal val="0"/>
                                          </p:val>
                                        </p:tav>
                                        <p:tav tm="100000">
                                          <p:val>
                                            <p:strVal val="#ppt_w"/>
                                          </p:val>
                                        </p:tav>
                                      </p:tavLst>
                                    </p:anim>
                                    <p:anim calcmode="lin" valueType="num">
                                      <p:cBhvr>
                                        <p:cTn id="8" dur="500" fill="hold"/>
                                        <p:tgtEl>
                                          <p:spTgt spid="64526"/>
                                        </p:tgtEl>
                                        <p:attrNameLst>
                                          <p:attrName>ppt_h</p:attrName>
                                        </p:attrNameLst>
                                      </p:cBhvr>
                                      <p:tavLst>
                                        <p:tav tm="0">
                                          <p:val>
                                            <p:fltVal val="0"/>
                                          </p:val>
                                        </p:tav>
                                        <p:tav tm="100000">
                                          <p:val>
                                            <p:strVal val="#ppt_h"/>
                                          </p:val>
                                        </p:tav>
                                      </p:tavLst>
                                    </p:anim>
                                    <p:anim calcmode="lin" valueType="num">
                                      <p:cBhvr>
                                        <p:cTn id="9" dur="500" fill="hold"/>
                                        <p:tgtEl>
                                          <p:spTgt spid="64526"/>
                                        </p:tgtEl>
                                        <p:attrNameLst>
                                          <p:attrName>ppt_x</p:attrName>
                                        </p:attrNameLst>
                                      </p:cBhvr>
                                      <p:tavLst>
                                        <p:tav tm="0">
                                          <p:val>
                                            <p:fltVal val="0.5"/>
                                          </p:val>
                                        </p:tav>
                                        <p:tav tm="100000">
                                          <p:val>
                                            <p:strVal val="#ppt_x"/>
                                          </p:val>
                                        </p:tav>
                                      </p:tavLst>
                                    </p:anim>
                                    <p:anim calcmode="lin" valueType="num">
                                      <p:cBhvr>
                                        <p:cTn id="10" dur="500" fill="hold"/>
                                        <p:tgtEl>
                                          <p:spTgt spid="645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2">
            <a:extLst>
              <a:ext uri="{FF2B5EF4-FFF2-40B4-BE49-F238E27FC236}">
                <a16:creationId xmlns:a16="http://schemas.microsoft.com/office/drawing/2014/main" id="{BFB2E1B2-D747-4F2D-8BA6-DF115BA7D562}"/>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29699" name="Rectangle 3">
            <a:extLst>
              <a:ext uri="{FF2B5EF4-FFF2-40B4-BE49-F238E27FC236}">
                <a16:creationId xmlns:a16="http://schemas.microsoft.com/office/drawing/2014/main" id="{5B4E50DC-82A5-4576-9077-4AEF525AA2D8}"/>
              </a:ext>
            </a:extLst>
          </p:cNvPr>
          <p:cNvSpPr>
            <a:spLocks noChangeArrowheads="1"/>
          </p:cNvSpPr>
          <p:nvPr/>
        </p:nvSpPr>
        <p:spPr bwMode="auto">
          <a:xfrm>
            <a:off x="1066800" y="457200"/>
            <a:ext cx="77930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4400">
                <a:solidFill>
                  <a:schemeClr val="tx2"/>
                </a:solidFill>
              </a:rPr>
              <a:t>Gaussian (normal) RV</a:t>
            </a:r>
          </a:p>
        </p:txBody>
      </p:sp>
      <p:sp>
        <p:nvSpPr>
          <p:cNvPr id="29700" name="Rectangle 4">
            <a:extLst>
              <a:ext uri="{FF2B5EF4-FFF2-40B4-BE49-F238E27FC236}">
                <a16:creationId xmlns:a16="http://schemas.microsoft.com/office/drawing/2014/main" id="{76B1C667-DBEA-4661-9322-9BE76B46911E}"/>
              </a:ext>
            </a:extLst>
          </p:cNvPr>
          <p:cNvSpPr>
            <a:spLocks noChangeArrowheads="1"/>
          </p:cNvSpPr>
          <p:nvPr/>
        </p:nvSpPr>
        <p:spPr bwMode="auto">
          <a:xfrm>
            <a:off x="8382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endParaRPr lang="en-US" altLang="en-US"/>
          </a:p>
        </p:txBody>
      </p:sp>
      <p:pic>
        <p:nvPicPr>
          <p:cNvPr id="29701" name="Picture 11" descr="guass-var">
            <a:extLst>
              <a:ext uri="{FF2B5EF4-FFF2-40B4-BE49-F238E27FC236}">
                <a16:creationId xmlns:a16="http://schemas.microsoft.com/office/drawing/2014/main" id="{7F12B8D4-4252-4872-9E71-8A9908689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526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6">
            <a:extLst>
              <a:ext uri="{FF2B5EF4-FFF2-40B4-BE49-F238E27FC236}">
                <a16:creationId xmlns:a16="http://schemas.microsoft.com/office/drawing/2014/main" id="{84FA8CF7-5675-4FDF-9506-4124121E4628}"/>
              </a:ext>
            </a:extLst>
          </p:cNvPr>
          <p:cNvSpPr txBox="1">
            <a:spLocks noChangeArrowheads="1"/>
          </p:cNvSpPr>
          <p:nvPr/>
        </p:nvSpPr>
        <p:spPr bwMode="auto">
          <a:xfrm>
            <a:off x="2667000" y="5410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a:latin typeface="Times New Roman" panose="02020603050405020304" pitchFamily="18" charset="0"/>
                <a:sym typeface="Symbol" panose="05050102010706020507" pitchFamily="18" charset="2"/>
              </a:rPr>
              <a:t></a:t>
            </a:r>
            <a:r>
              <a:rPr lang="en-US" altLang="en-US" sz="2400" baseline="30000">
                <a:latin typeface="Times New Roman" panose="02020603050405020304" pitchFamily="18" charset="0"/>
                <a:sym typeface="Symbol" panose="05050102010706020507" pitchFamily="18" charset="2"/>
              </a:rPr>
              <a:t>2</a:t>
            </a:r>
            <a:endParaRPr lang="en-US" altLang="en-US" sz="2400"/>
          </a:p>
        </p:txBody>
      </p:sp>
      <p:sp>
        <p:nvSpPr>
          <p:cNvPr id="29703" name="Text Box 12">
            <a:extLst>
              <a:ext uri="{FF2B5EF4-FFF2-40B4-BE49-F238E27FC236}">
                <a16:creationId xmlns:a16="http://schemas.microsoft.com/office/drawing/2014/main" id="{8360E119-1A2A-4EDA-B884-BBF3F4557A6F}"/>
              </a:ext>
            </a:extLst>
          </p:cNvPr>
          <p:cNvSpPr txBox="1">
            <a:spLocks noChangeArrowheads="1"/>
          </p:cNvSpPr>
          <p:nvPr/>
        </p:nvSpPr>
        <p:spPr bwMode="auto">
          <a:xfrm>
            <a:off x="2286000" y="22098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i="1">
                <a:latin typeface="Times New Roman" panose="02020603050405020304" pitchFamily="18" charset="0"/>
                <a:sym typeface="Symbol" panose="05050102010706020507" pitchFamily="18" charset="2"/>
              </a:rPr>
              <a:t>f</a:t>
            </a:r>
            <a:r>
              <a:rPr lang="en-US" altLang="en-US" sz="2400" i="1" baseline="-25000">
                <a:latin typeface="Times New Roman" panose="02020603050405020304" pitchFamily="18" charset="0"/>
                <a:sym typeface="Symbol" panose="05050102010706020507" pitchFamily="18" charset="2"/>
              </a:rPr>
              <a:t>X</a:t>
            </a:r>
            <a:r>
              <a:rPr lang="en-US" altLang="en-US" sz="2400">
                <a:latin typeface="Times New Roman" panose="02020603050405020304" pitchFamily="18" charset="0"/>
                <a:sym typeface="Symbol" panose="05050102010706020507" pitchFamily="18" charset="2"/>
              </a:rPr>
              <a:t>(</a:t>
            </a:r>
            <a:r>
              <a:rPr lang="en-US" altLang="en-US" sz="2400" i="1">
                <a:latin typeface="Times New Roman" panose="02020603050405020304" pitchFamily="18" charset="0"/>
                <a:sym typeface="Symbol" panose="05050102010706020507" pitchFamily="18" charset="2"/>
              </a:rPr>
              <a:t>x</a:t>
            </a:r>
            <a:r>
              <a:rPr lang="en-US" altLang="en-US" sz="2400">
                <a:latin typeface="Times New Roman" panose="02020603050405020304" pitchFamily="18" charset="0"/>
                <a:sym typeface="Symbol" panose="05050102010706020507" pitchFamily="18" charset="2"/>
              </a:rPr>
              <a:t>)</a:t>
            </a:r>
            <a:endParaRPr lang="en-US" altLang="en-US" sz="2400"/>
          </a:p>
        </p:txBody>
      </p:sp>
      <p:sp>
        <p:nvSpPr>
          <p:cNvPr id="29704" name="Text Box 13">
            <a:extLst>
              <a:ext uri="{FF2B5EF4-FFF2-40B4-BE49-F238E27FC236}">
                <a16:creationId xmlns:a16="http://schemas.microsoft.com/office/drawing/2014/main" id="{EAA2799C-ADC4-4114-BD54-AA374EB661E8}"/>
              </a:ext>
            </a:extLst>
          </p:cNvPr>
          <p:cNvSpPr txBox="1">
            <a:spLocks noChangeArrowheads="1"/>
          </p:cNvSpPr>
          <p:nvPr/>
        </p:nvSpPr>
        <p:spPr bwMode="auto">
          <a:xfrm>
            <a:off x="6019800" y="55626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i="1">
                <a:latin typeface="Times New Roman" panose="02020603050405020304" pitchFamily="18" charset="0"/>
                <a:sym typeface="Symbol" panose="05050102010706020507" pitchFamily="18" charset="2"/>
              </a:rPr>
              <a:t>x</a:t>
            </a:r>
            <a:endParaRPr lang="en-US" altLang="en-US"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2">
            <a:extLst>
              <a:ext uri="{FF2B5EF4-FFF2-40B4-BE49-F238E27FC236}">
                <a16:creationId xmlns:a16="http://schemas.microsoft.com/office/drawing/2014/main" id="{776D5AD5-5A84-4049-80DD-5E1E0FCFFAC6}"/>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30723" name="Rectangle 2">
            <a:extLst>
              <a:ext uri="{FF2B5EF4-FFF2-40B4-BE49-F238E27FC236}">
                <a16:creationId xmlns:a16="http://schemas.microsoft.com/office/drawing/2014/main" id="{12DE3A96-B85E-460F-A70C-0D7F02CFACD0}"/>
              </a:ext>
            </a:extLst>
          </p:cNvPr>
          <p:cNvSpPr>
            <a:spLocks noChangeArrowheads="1"/>
          </p:cNvSpPr>
          <p:nvPr/>
        </p:nvSpPr>
        <p:spPr bwMode="auto">
          <a:xfrm>
            <a:off x="1066800" y="457200"/>
            <a:ext cx="77930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4400">
                <a:solidFill>
                  <a:schemeClr val="tx2"/>
                </a:solidFill>
              </a:rPr>
              <a:t>Gaussian (normal) CDF</a:t>
            </a:r>
          </a:p>
        </p:txBody>
      </p:sp>
      <p:sp>
        <p:nvSpPr>
          <p:cNvPr id="30724" name="Rectangle 3">
            <a:extLst>
              <a:ext uri="{FF2B5EF4-FFF2-40B4-BE49-F238E27FC236}">
                <a16:creationId xmlns:a16="http://schemas.microsoft.com/office/drawing/2014/main" id="{FDDF969D-2E03-4EC3-AE80-56F2D3241B7B}"/>
              </a:ext>
            </a:extLst>
          </p:cNvPr>
          <p:cNvSpPr>
            <a:spLocks noChangeArrowheads="1"/>
          </p:cNvSpPr>
          <p:nvPr/>
        </p:nvSpPr>
        <p:spPr bwMode="auto">
          <a:xfrm>
            <a:off x="8382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endParaRPr lang="en-US" altLang="en-US"/>
          </a:p>
        </p:txBody>
      </p:sp>
      <p:graphicFrame>
        <p:nvGraphicFramePr>
          <p:cNvPr id="30725" name="Object 8">
            <a:extLst>
              <a:ext uri="{FF2B5EF4-FFF2-40B4-BE49-F238E27FC236}">
                <a16:creationId xmlns:a16="http://schemas.microsoft.com/office/drawing/2014/main" id="{88DB7C93-0A03-47B5-BD11-2631DC981A51}"/>
              </a:ext>
            </a:extLst>
          </p:cNvPr>
          <p:cNvGraphicFramePr>
            <a:graphicFrameLocks noChangeAspect="1"/>
          </p:cNvGraphicFramePr>
          <p:nvPr/>
        </p:nvGraphicFramePr>
        <p:xfrm>
          <a:off x="1600200" y="2438400"/>
          <a:ext cx="3429000" cy="1031875"/>
        </p:xfrm>
        <a:graphic>
          <a:graphicData uri="http://schemas.openxmlformats.org/presentationml/2006/ole">
            <mc:AlternateContent xmlns:mc="http://schemas.openxmlformats.org/markup-compatibility/2006">
              <mc:Choice xmlns:v="urn:schemas-microsoft-com:vml" Requires="v">
                <p:oleObj name="Equation" r:id="rId2" imgW="1841500" imgH="482600" progId="Equation.3">
                  <p:embed/>
                </p:oleObj>
              </mc:Choice>
              <mc:Fallback>
                <p:oleObj name="Equation" r:id="rId2" imgW="1841500" imgH="482600" progId="Equation.3">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438400"/>
                        <a:ext cx="3429000" cy="10318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6" name="Object 9">
            <a:extLst>
              <a:ext uri="{FF2B5EF4-FFF2-40B4-BE49-F238E27FC236}">
                <a16:creationId xmlns:a16="http://schemas.microsoft.com/office/drawing/2014/main" id="{53DC70FE-591B-4D8B-8861-6BDF817FF602}"/>
              </a:ext>
            </a:extLst>
          </p:cNvPr>
          <p:cNvGraphicFramePr>
            <a:graphicFrameLocks noChangeAspect="1"/>
          </p:cNvGraphicFramePr>
          <p:nvPr/>
        </p:nvGraphicFramePr>
        <p:xfrm>
          <a:off x="5638800" y="2514600"/>
          <a:ext cx="1119188" cy="796925"/>
        </p:xfrm>
        <a:graphic>
          <a:graphicData uri="http://schemas.openxmlformats.org/presentationml/2006/ole">
            <mc:AlternateContent xmlns:mc="http://schemas.openxmlformats.org/markup-compatibility/2006">
              <mc:Choice xmlns:v="urn:schemas-microsoft-com:vml" Requires="v">
                <p:oleObj name="Equation" r:id="rId4" imgW="634725" imgH="393529" progId="Equation.3">
                  <p:embed/>
                </p:oleObj>
              </mc:Choice>
              <mc:Fallback>
                <p:oleObj name="Equation" r:id="rId4" imgW="634725" imgH="393529"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514600"/>
                        <a:ext cx="1119188" cy="7969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7" name="Object 10">
            <a:extLst>
              <a:ext uri="{FF2B5EF4-FFF2-40B4-BE49-F238E27FC236}">
                <a16:creationId xmlns:a16="http://schemas.microsoft.com/office/drawing/2014/main" id="{BC1A3308-6B00-4C7E-AFB7-68A99E6FC1CB}"/>
              </a:ext>
            </a:extLst>
          </p:cNvPr>
          <p:cNvGraphicFramePr>
            <a:graphicFrameLocks noChangeAspect="1"/>
          </p:cNvGraphicFramePr>
          <p:nvPr/>
        </p:nvGraphicFramePr>
        <p:xfrm>
          <a:off x="3200400" y="3962400"/>
          <a:ext cx="3074988" cy="1849438"/>
        </p:xfrm>
        <a:graphic>
          <a:graphicData uri="http://schemas.openxmlformats.org/presentationml/2006/ole">
            <mc:AlternateContent xmlns:mc="http://schemas.openxmlformats.org/markup-compatibility/2006">
              <mc:Choice xmlns:v="urn:schemas-microsoft-com:vml" Requires="v">
                <p:oleObj name="Equation" r:id="rId6" imgW="1651000" imgH="863600" progId="Equation.3">
                  <p:embed/>
                </p:oleObj>
              </mc:Choice>
              <mc:Fallback>
                <p:oleObj name="Equation" r:id="rId6" imgW="1651000" imgH="86360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3962400"/>
                        <a:ext cx="3074988" cy="18494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2">
            <a:extLst>
              <a:ext uri="{FF2B5EF4-FFF2-40B4-BE49-F238E27FC236}">
                <a16:creationId xmlns:a16="http://schemas.microsoft.com/office/drawing/2014/main" id="{63292039-46A3-4ED1-9D5E-D9C4BF5BB628}"/>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31747" name="Rectangle 2">
            <a:extLst>
              <a:ext uri="{FF2B5EF4-FFF2-40B4-BE49-F238E27FC236}">
                <a16:creationId xmlns:a16="http://schemas.microsoft.com/office/drawing/2014/main" id="{B69E1842-DB23-48F5-886A-2DD4013FDE73}"/>
              </a:ext>
            </a:extLst>
          </p:cNvPr>
          <p:cNvSpPr>
            <a:spLocks noChangeArrowheads="1"/>
          </p:cNvSpPr>
          <p:nvPr/>
        </p:nvSpPr>
        <p:spPr bwMode="auto">
          <a:xfrm>
            <a:off x="1066800" y="457200"/>
            <a:ext cx="77930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4400">
                <a:solidFill>
                  <a:schemeClr val="tx2"/>
                </a:solidFill>
              </a:rPr>
              <a:t>Gaussian Error Function</a:t>
            </a:r>
          </a:p>
        </p:txBody>
      </p:sp>
      <p:sp>
        <p:nvSpPr>
          <p:cNvPr id="31748" name="Rectangle 3">
            <a:extLst>
              <a:ext uri="{FF2B5EF4-FFF2-40B4-BE49-F238E27FC236}">
                <a16:creationId xmlns:a16="http://schemas.microsoft.com/office/drawing/2014/main" id="{BB74B6D4-7527-41E4-9860-217F3C75C53D}"/>
              </a:ext>
            </a:extLst>
          </p:cNvPr>
          <p:cNvSpPr>
            <a:spLocks noChangeArrowheads="1"/>
          </p:cNvSpPr>
          <p:nvPr/>
        </p:nvSpPr>
        <p:spPr bwMode="auto">
          <a:xfrm>
            <a:off x="8382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endParaRPr lang="en-US" altLang="en-US"/>
          </a:p>
        </p:txBody>
      </p:sp>
      <p:pic>
        <p:nvPicPr>
          <p:cNvPr id="31749" name="Picture 7" descr="ERF">
            <a:extLst>
              <a:ext uri="{FF2B5EF4-FFF2-40B4-BE49-F238E27FC236}">
                <a16:creationId xmlns:a16="http://schemas.microsoft.com/office/drawing/2014/main" id="{6D344D69-7764-4B09-B919-25159B211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5900"/>
            <a:ext cx="8991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1750" name="Object 6">
            <a:extLst>
              <a:ext uri="{FF2B5EF4-FFF2-40B4-BE49-F238E27FC236}">
                <a16:creationId xmlns:a16="http://schemas.microsoft.com/office/drawing/2014/main" id="{177D8970-94AD-4F7D-96F9-72E77B4A5790}"/>
              </a:ext>
            </a:extLst>
          </p:cNvPr>
          <p:cNvGraphicFramePr>
            <a:graphicFrameLocks noChangeAspect="1"/>
          </p:cNvGraphicFramePr>
          <p:nvPr/>
        </p:nvGraphicFramePr>
        <p:xfrm>
          <a:off x="1371600" y="1981200"/>
          <a:ext cx="2819400" cy="1450975"/>
        </p:xfrm>
        <a:graphic>
          <a:graphicData uri="http://schemas.openxmlformats.org/presentationml/2006/ole">
            <mc:AlternateContent xmlns:mc="http://schemas.openxmlformats.org/markup-compatibility/2006">
              <mc:Choice xmlns:v="urn:schemas-microsoft-com:vml" Requires="v">
                <p:oleObj name="Microsoft Equation 3.0" r:id="rId3" imgW="1536700" imgH="685800" progId="Equation.3">
                  <p:embed/>
                </p:oleObj>
              </mc:Choice>
              <mc:Fallback>
                <p:oleObj name="Microsoft Equation 3.0" r:id="rId3" imgW="1536700" imgH="6858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981200"/>
                        <a:ext cx="2819400" cy="14509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a:extLst>
              <a:ext uri="{FF2B5EF4-FFF2-40B4-BE49-F238E27FC236}">
                <a16:creationId xmlns:a16="http://schemas.microsoft.com/office/drawing/2014/main" id="{367FC1E0-1D84-432B-98F5-9950786A55A3}"/>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32771" name="Rectangle 1026">
            <a:extLst>
              <a:ext uri="{FF2B5EF4-FFF2-40B4-BE49-F238E27FC236}">
                <a16:creationId xmlns:a16="http://schemas.microsoft.com/office/drawing/2014/main" id="{46E0669A-1C13-41C7-8435-A71BC9A0DDB4}"/>
              </a:ext>
            </a:extLst>
          </p:cNvPr>
          <p:cNvSpPr>
            <a:spLocks noGrp="1" noChangeArrowheads="1"/>
          </p:cNvSpPr>
          <p:nvPr>
            <p:ph type="title"/>
          </p:nvPr>
        </p:nvSpPr>
        <p:spPr>
          <a:xfrm>
            <a:off x="1350963" y="838200"/>
            <a:ext cx="7793037" cy="838200"/>
          </a:xfrm>
        </p:spPr>
        <p:txBody>
          <a:bodyPr/>
          <a:lstStyle/>
          <a:p>
            <a:pPr eaLnBrk="1" hangingPunct="1"/>
            <a:r>
              <a:rPr lang="en-US" altLang="en-US"/>
              <a:t>Matlab erf</a:t>
            </a:r>
          </a:p>
        </p:txBody>
      </p:sp>
      <p:sp>
        <p:nvSpPr>
          <p:cNvPr id="32772" name="Rectangle 1028">
            <a:extLst>
              <a:ext uri="{FF2B5EF4-FFF2-40B4-BE49-F238E27FC236}">
                <a16:creationId xmlns:a16="http://schemas.microsoft.com/office/drawing/2014/main" id="{939200C8-D76A-4A16-BFA5-7843C44B6C25}"/>
              </a:ext>
            </a:extLst>
          </p:cNvPr>
          <p:cNvSpPr>
            <a:spLocks noChangeArrowheads="1"/>
          </p:cNvSpPr>
          <p:nvPr/>
        </p:nvSpPr>
        <p:spPr bwMode="auto">
          <a:xfrm>
            <a:off x="304800" y="1981200"/>
            <a:ext cx="8534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a:t> ERF Error function.</a:t>
            </a:r>
          </a:p>
          <a:p>
            <a:pPr eaLnBrk="1" hangingPunct="1">
              <a:spcBef>
                <a:spcPct val="50000"/>
              </a:spcBef>
            </a:pPr>
            <a:r>
              <a:rPr lang="en-US" altLang="en-US" sz="2400"/>
              <a:t>    Y = ERF(X) is the error function for each element of X.  X must be real. The error function is defined as:</a:t>
            </a:r>
          </a:p>
          <a:p>
            <a:pPr eaLnBrk="1" hangingPunct="1">
              <a:spcBef>
                <a:spcPct val="50000"/>
              </a:spcBef>
            </a:pPr>
            <a:r>
              <a:rPr lang="en-US" altLang="en-US" sz="2400"/>
              <a:t>      erf(x) = 2/sqrt(pi) * integral from 0 to x of exp(-t^2) dt.</a:t>
            </a:r>
          </a:p>
        </p:txBody>
      </p:sp>
      <p:graphicFrame>
        <p:nvGraphicFramePr>
          <p:cNvPr id="32773" name="Object 1029">
            <a:extLst>
              <a:ext uri="{FF2B5EF4-FFF2-40B4-BE49-F238E27FC236}">
                <a16:creationId xmlns:a16="http://schemas.microsoft.com/office/drawing/2014/main" id="{3E092303-2807-4BE7-A028-A825643928AB}"/>
              </a:ext>
            </a:extLst>
          </p:cNvPr>
          <p:cNvGraphicFramePr>
            <a:graphicFrameLocks noChangeAspect="1"/>
          </p:cNvGraphicFramePr>
          <p:nvPr/>
        </p:nvGraphicFramePr>
        <p:xfrm>
          <a:off x="381000" y="4724400"/>
          <a:ext cx="3657600" cy="1450975"/>
        </p:xfrm>
        <a:graphic>
          <a:graphicData uri="http://schemas.openxmlformats.org/presentationml/2006/ole">
            <mc:AlternateContent xmlns:mc="http://schemas.openxmlformats.org/markup-compatibility/2006">
              <mc:Choice xmlns:v="urn:schemas-microsoft-com:vml" Requires="v">
                <p:oleObj name="Microsoft Equation 3.0" r:id="rId2" imgW="1536700" imgH="685800" progId="Equation.3">
                  <p:embed/>
                </p:oleObj>
              </mc:Choice>
              <mc:Fallback>
                <p:oleObj name="Microsoft Equation 3.0" r:id="rId2" imgW="1536700" imgH="685800" progId="Equation.3">
                  <p:embed/>
                  <p:pic>
                    <p:nvPicPr>
                      <p:cNvPr id="0" name="Object 1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724400"/>
                        <a:ext cx="3657600" cy="14509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4" name="Object 1030">
            <a:extLst>
              <a:ext uri="{FF2B5EF4-FFF2-40B4-BE49-F238E27FC236}">
                <a16:creationId xmlns:a16="http://schemas.microsoft.com/office/drawing/2014/main" id="{10C36FCE-3E5B-429A-A029-BE8D8AEFD8BE}"/>
              </a:ext>
            </a:extLst>
          </p:cNvPr>
          <p:cNvGraphicFramePr>
            <a:graphicFrameLocks noChangeAspect="1"/>
          </p:cNvGraphicFramePr>
          <p:nvPr/>
        </p:nvGraphicFramePr>
        <p:xfrm>
          <a:off x="4419600" y="4724400"/>
          <a:ext cx="4289425" cy="866775"/>
        </p:xfrm>
        <a:graphic>
          <a:graphicData uri="http://schemas.openxmlformats.org/presentationml/2006/ole">
            <mc:AlternateContent xmlns:mc="http://schemas.openxmlformats.org/markup-compatibility/2006">
              <mc:Choice xmlns:v="urn:schemas-microsoft-com:vml" Requires="v">
                <p:oleObj name="Equation" r:id="rId4" imgW="2514600" imgH="571500" progId="Equation.3">
                  <p:embed/>
                </p:oleObj>
              </mc:Choice>
              <mc:Fallback>
                <p:oleObj name="Equation" r:id="rId4" imgW="2514600" imgH="571500" progId="Equation.3">
                  <p:embed/>
                  <p:pic>
                    <p:nvPicPr>
                      <p:cNvPr id="0" name="Object 10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4724400"/>
                        <a:ext cx="4289425" cy="8667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5" name="Text Box 1031">
            <a:extLst>
              <a:ext uri="{FF2B5EF4-FFF2-40B4-BE49-F238E27FC236}">
                <a16:creationId xmlns:a16="http://schemas.microsoft.com/office/drawing/2014/main" id="{5703D0DD-1789-4F78-A8F6-BDD5281165FC}"/>
              </a:ext>
            </a:extLst>
          </p:cNvPr>
          <p:cNvSpPr txBox="1">
            <a:spLocks noChangeArrowheads="1"/>
          </p:cNvSpPr>
          <p:nvPr/>
        </p:nvSpPr>
        <p:spPr bwMode="auto">
          <a:xfrm>
            <a:off x="4419600" y="57150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a:t>Conversion Formula?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a:extLst>
              <a:ext uri="{FF2B5EF4-FFF2-40B4-BE49-F238E27FC236}">
                <a16:creationId xmlns:a16="http://schemas.microsoft.com/office/drawing/2014/main" id="{A84EF768-3B3E-4E33-A824-7D5FFE3011EA}"/>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5123" name="Rectangle 2">
            <a:extLst>
              <a:ext uri="{FF2B5EF4-FFF2-40B4-BE49-F238E27FC236}">
                <a16:creationId xmlns:a16="http://schemas.microsoft.com/office/drawing/2014/main" id="{DA117D88-BC5D-46AB-97C7-97F873432A66}"/>
              </a:ext>
            </a:extLst>
          </p:cNvPr>
          <p:cNvSpPr>
            <a:spLocks noGrp="1" noChangeArrowheads="1"/>
          </p:cNvSpPr>
          <p:nvPr>
            <p:ph type="title"/>
          </p:nvPr>
        </p:nvSpPr>
        <p:spPr/>
        <p:txBody>
          <a:bodyPr/>
          <a:lstStyle/>
          <a:p>
            <a:pPr eaLnBrk="1" hangingPunct="1"/>
            <a:r>
              <a:rPr lang="en-US" altLang="en-US"/>
              <a:t>Random Variables (cont)</a:t>
            </a:r>
          </a:p>
        </p:txBody>
      </p:sp>
      <p:sp>
        <p:nvSpPr>
          <p:cNvPr id="5124" name="Rectangle 3">
            <a:extLst>
              <a:ext uri="{FF2B5EF4-FFF2-40B4-BE49-F238E27FC236}">
                <a16:creationId xmlns:a16="http://schemas.microsoft.com/office/drawing/2014/main" id="{B210A081-4640-41AA-89C4-ED7E02D7A433}"/>
              </a:ext>
            </a:extLst>
          </p:cNvPr>
          <p:cNvSpPr>
            <a:spLocks noGrp="1" noChangeArrowheads="1"/>
          </p:cNvSpPr>
          <p:nvPr>
            <p:ph type="body" idx="1"/>
          </p:nvPr>
        </p:nvSpPr>
        <p:spPr>
          <a:xfrm>
            <a:off x="609600" y="2017713"/>
            <a:ext cx="8345488" cy="4114800"/>
          </a:xfrm>
        </p:spPr>
        <p:txBody>
          <a:bodyPr/>
          <a:lstStyle/>
          <a:p>
            <a:pPr eaLnBrk="1" hangingPunct="1">
              <a:lnSpc>
                <a:spcPct val="90000"/>
              </a:lnSpc>
            </a:pPr>
            <a:r>
              <a:rPr lang="en-US" altLang="en-US">
                <a:latin typeface="Arial" panose="020B0604020202020204" pitchFamily="34" charset="0"/>
              </a:rPr>
              <a:t>Each RV, </a:t>
            </a:r>
            <a:r>
              <a:rPr lang="en-US" altLang="en-US" i="1">
                <a:latin typeface="Times New Roman" panose="02020603050405020304" pitchFamily="18" charset="0"/>
              </a:rPr>
              <a:t>X,</a:t>
            </a:r>
            <a:r>
              <a:rPr lang="en-US" altLang="en-US">
                <a:latin typeface="Arial" panose="020B0604020202020204" pitchFamily="34" charset="0"/>
              </a:rPr>
              <a:t> has a probability equal to the event to which it is assigned.</a:t>
            </a:r>
          </a:p>
          <a:p>
            <a:pPr eaLnBrk="1" hangingPunct="1">
              <a:lnSpc>
                <a:spcPct val="90000"/>
              </a:lnSpc>
            </a:pPr>
            <a:r>
              <a:rPr lang="en-US" altLang="en-US">
                <a:latin typeface="Arial" panose="020B0604020202020204" pitchFamily="34" charset="0"/>
              </a:rPr>
              <a:t>The Cumulative Distribution Function (CDF)</a:t>
            </a:r>
          </a:p>
          <a:p>
            <a:pPr eaLnBrk="1" hangingPunct="1">
              <a:lnSpc>
                <a:spcPct val="90000"/>
              </a:lnSpc>
            </a:pPr>
            <a:endParaRPr lang="en-US" altLang="en-US">
              <a:latin typeface="Arial" panose="020B0604020202020204" pitchFamily="34" charset="0"/>
            </a:endParaRPr>
          </a:p>
          <a:p>
            <a:pPr eaLnBrk="1" hangingPunct="1">
              <a:lnSpc>
                <a:spcPct val="90000"/>
              </a:lnSpc>
            </a:pPr>
            <a:endParaRPr lang="en-US" altLang="en-US">
              <a:latin typeface="Arial" panose="020B0604020202020204" pitchFamily="34" charset="0"/>
            </a:endParaRPr>
          </a:p>
          <a:p>
            <a:pPr eaLnBrk="1" hangingPunct="1">
              <a:lnSpc>
                <a:spcPct val="90000"/>
              </a:lnSpc>
            </a:pPr>
            <a:endParaRPr lang="en-US" altLang="en-US">
              <a:latin typeface="Arial" panose="020B0604020202020204" pitchFamily="34" charset="0"/>
              <a:sym typeface="Symbol" panose="05050102010706020507" pitchFamily="18" charset="2"/>
            </a:endParaRPr>
          </a:p>
          <a:p>
            <a:pPr lvl="4" eaLnBrk="1" hangingPunct="1">
              <a:lnSpc>
                <a:spcPct val="90000"/>
              </a:lnSpc>
              <a:buFont typeface="Wingdings" panose="05000000000000000000" pitchFamily="2" charset="2"/>
              <a:buNone/>
            </a:pPr>
            <a:r>
              <a:rPr lang="en-US" altLang="en-US"/>
              <a:t>		</a:t>
            </a:r>
          </a:p>
        </p:txBody>
      </p:sp>
      <p:graphicFrame>
        <p:nvGraphicFramePr>
          <p:cNvPr id="5125" name="Object 4">
            <a:extLst>
              <a:ext uri="{FF2B5EF4-FFF2-40B4-BE49-F238E27FC236}">
                <a16:creationId xmlns:a16="http://schemas.microsoft.com/office/drawing/2014/main" id="{42B40644-588F-417D-BE63-83323CF93682}"/>
              </a:ext>
            </a:extLst>
          </p:cNvPr>
          <p:cNvGraphicFramePr>
            <a:graphicFrameLocks noChangeAspect="1"/>
          </p:cNvGraphicFramePr>
          <p:nvPr/>
        </p:nvGraphicFramePr>
        <p:xfrm>
          <a:off x="2209800" y="4267200"/>
          <a:ext cx="4343400" cy="796925"/>
        </p:xfrm>
        <a:graphic>
          <a:graphicData uri="http://schemas.openxmlformats.org/presentationml/2006/ole">
            <mc:AlternateContent xmlns:mc="http://schemas.openxmlformats.org/markup-compatibility/2006">
              <mc:Choice xmlns:v="urn:schemas-microsoft-com:vml" Requires="v">
                <p:oleObj name="Equation" r:id="rId2" imgW="1167893" imgH="215806" progId="Equation.3">
                  <p:embed/>
                </p:oleObj>
              </mc:Choice>
              <mc:Fallback>
                <p:oleObj name="Equation" r:id="rId2" imgW="1167893" imgH="215806"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267200"/>
                        <a:ext cx="4343400" cy="79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2">
            <a:extLst>
              <a:ext uri="{FF2B5EF4-FFF2-40B4-BE49-F238E27FC236}">
                <a16:creationId xmlns:a16="http://schemas.microsoft.com/office/drawing/2014/main" id="{23992803-3D19-4B4D-9709-CEC059B07DCB}"/>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33795" name="Rectangle 3">
            <a:extLst>
              <a:ext uri="{FF2B5EF4-FFF2-40B4-BE49-F238E27FC236}">
                <a16:creationId xmlns:a16="http://schemas.microsoft.com/office/drawing/2014/main" id="{10BE94BE-6584-4D77-8B54-7F2E60DA5336}"/>
              </a:ext>
            </a:extLst>
          </p:cNvPr>
          <p:cNvSpPr>
            <a:spLocks noChangeArrowheads="1"/>
          </p:cNvSpPr>
          <p:nvPr/>
        </p:nvSpPr>
        <p:spPr bwMode="auto">
          <a:xfrm>
            <a:off x="1066800" y="457200"/>
            <a:ext cx="77930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4400">
                <a:solidFill>
                  <a:schemeClr val="tx2"/>
                </a:solidFill>
              </a:rPr>
              <a:t>Exponential RV</a:t>
            </a:r>
          </a:p>
        </p:txBody>
      </p:sp>
      <p:sp>
        <p:nvSpPr>
          <p:cNvPr id="33796" name="Rectangle 4">
            <a:extLst>
              <a:ext uri="{FF2B5EF4-FFF2-40B4-BE49-F238E27FC236}">
                <a16:creationId xmlns:a16="http://schemas.microsoft.com/office/drawing/2014/main" id="{C9072632-5855-414E-B17D-1238E4EA18CC}"/>
              </a:ext>
            </a:extLst>
          </p:cNvPr>
          <p:cNvSpPr>
            <a:spLocks noChangeArrowheads="1"/>
          </p:cNvSpPr>
          <p:nvPr/>
        </p:nvSpPr>
        <p:spPr bwMode="auto">
          <a:xfrm>
            <a:off x="8382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endParaRPr lang="en-US" altLang="en-US"/>
          </a:p>
        </p:txBody>
      </p:sp>
      <p:sp>
        <p:nvSpPr>
          <p:cNvPr id="33797" name="Text Box 6">
            <a:extLst>
              <a:ext uri="{FF2B5EF4-FFF2-40B4-BE49-F238E27FC236}">
                <a16:creationId xmlns:a16="http://schemas.microsoft.com/office/drawing/2014/main" id="{F3043A37-6E24-4562-B30D-0CECD0E278C1}"/>
              </a:ext>
            </a:extLst>
          </p:cNvPr>
          <p:cNvSpPr txBox="1">
            <a:spLocks noChangeArrowheads="1"/>
          </p:cNvSpPr>
          <p:nvPr/>
        </p:nvSpPr>
        <p:spPr bwMode="auto">
          <a:xfrm>
            <a:off x="4648200" y="3200400"/>
            <a:ext cx="4191000" cy="174466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buFontTx/>
              <a:buChar char="•"/>
            </a:pPr>
            <a:r>
              <a:rPr lang="en-US" altLang="en-US" sz="2400" i="1">
                <a:latin typeface="Times New Roman" panose="02020603050405020304" pitchFamily="18" charset="0"/>
                <a:sym typeface="Symbol" panose="05050102010706020507" pitchFamily="18" charset="2"/>
              </a:rPr>
              <a:t></a:t>
            </a:r>
            <a:r>
              <a:rPr lang="en-US" altLang="en-US" sz="2400">
                <a:latin typeface="Times New Roman" panose="02020603050405020304" pitchFamily="18" charset="0"/>
                <a:sym typeface="Symbol" panose="05050102010706020507" pitchFamily="18" charset="2"/>
              </a:rPr>
              <a:t>(</a:t>
            </a:r>
            <a:r>
              <a:rPr lang="en-US" altLang="en-US" sz="2400" i="1">
                <a:latin typeface="Times New Roman" panose="02020603050405020304" pitchFamily="18" charset="0"/>
                <a:sym typeface="Symbol" panose="05050102010706020507" pitchFamily="18" charset="2"/>
              </a:rPr>
              <a:t>x</a:t>
            </a:r>
            <a:r>
              <a:rPr lang="en-US" altLang="en-US" sz="2400">
                <a:latin typeface="Times New Roman" panose="02020603050405020304" pitchFamily="18" charset="0"/>
                <a:sym typeface="Symbol" panose="05050102010706020507" pitchFamily="18" charset="2"/>
              </a:rPr>
              <a:t>)=</a:t>
            </a:r>
            <a:r>
              <a:rPr lang="en-US" altLang="en-US" sz="2400">
                <a:sym typeface="Symbol" panose="05050102010706020507" pitchFamily="18" charset="2"/>
              </a:rPr>
              <a:t>unit step</a:t>
            </a:r>
            <a:endParaRPr lang="en-US" altLang="en-US" sz="2400"/>
          </a:p>
          <a:p>
            <a:pPr eaLnBrk="1" hangingPunct="1">
              <a:spcBef>
                <a:spcPct val="50000"/>
              </a:spcBef>
              <a:buFontTx/>
              <a:buChar char="•"/>
            </a:pPr>
            <a:r>
              <a:rPr lang="en-US" altLang="en-US" sz="2400"/>
              <a:t>Commonly used model in reliability for constant failure rates. </a:t>
            </a:r>
          </a:p>
        </p:txBody>
      </p:sp>
      <p:pic>
        <p:nvPicPr>
          <p:cNvPr id="33798" name="Picture 8" descr="modulo">
            <a:extLst>
              <a:ext uri="{FF2B5EF4-FFF2-40B4-BE49-F238E27FC236}">
                <a16:creationId xmlns:a16="http://schemas.microsoft.com/office/drawing/2014/main" id="{C5568EC3-5F04-49C0-BB28-6DF62FC2B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62200"/>
            <a:ext cx="2411413"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3799" name="Object 5">
            <a:extLst>
              <a:ext uri="{FF2B5EF4-FFF2-40B4-BE49-F238E27FC236}">
                <a16:creationId xmlns:a16="http://schemas.microsoft.com/office/drawing/2014/main" id="{345CBB5F-1C75-4EAD-AB83-973BC05C360F}"/>
              </a:ext>
            </a:extLst>
          </p:cNvPr>
          <p:cNvGraphicFramePr>
            <a:graphicFrameLocks noChangeAspect="1"/>
          </p:cNvGraphicFramePr>
          <p:nvPr/>
        </p:nvGraphicFramePr>
        <p:xfrm>
          <a:off x="3429000" y="2438400"/>
          <a:ext cx="3024188" cy="601663"/>
        </p:xfrm>
        <a:graphic>
          <a:graphicData uri="http://schemas.openxmlformats.org/presentationml/2006/ole">
            <mc:AlternateContent xmlns:mc="http://schemas.openxmlformats.org/markup-compatibility/2006">
              <mc:Choice xmlns:v="urn:schemas-microsoft-com:vml" Requires="v">
                <p:oleObj name="Equation" r:id="rId3" imgW="1155700" imgH="228600" progId="Equation.3">
                  <p:embed/>
                </p:oleObj>
              </mc:Choice>
              <mc:Fallback>
                <p:oleObj name="Equation" r:id="rId3" imgW="115570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438400"/>
                        <a:ext cx="3024188" cy="60166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3800" name="Picture 9" descr="modulo">
            <a:extLst>
              <a:ext uri="{FF2B5EF4-FFF2-40B4-BE49-F238E27FC236}">
                <a16:creationId xmlns:a16="http://schemas.microsoft.com/office/drawing/2014/main" id="{4AD36EC0-FAB2-4224-A216-211DC1710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038600"/>
            <a:ext cx="1354138"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0" descr="modulo">
            <a:extLst>
              <a:ext uri="{FF2B5EF4-FFF2-40B4-BE49-F238E27FC236}">
                <a16:creationId xmlns:a16="http://schemas.microsoft.com/office/drawing/2014/main" id="{EA648817-D7BC-45C9-A973-5380118FF4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5029200"/>
            <a:ext cx="776288"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1" descr="modulo">
            <a:extLst>
              <a:ext uri="{FF2B5EF4-FFF2-40B4-BE49-F238E27FC236}">
                <a16:creationId xmlns:a16="http://schemas.microsoft.com/office/drawing/2014/main" id="{D47A5C7E-89B3-4B73-951C-F025672045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5715000"/>
            <a:ext cx="3762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2" descr="modulo">
            <a:extLst>
              <a:ext uri="{FF2B5EF4-FFF2-40B4-BE49-F238E27FC236}">
                <a16:creationId xmlns:a16="http://schemas.microsoft.com/office/drawing/2014/main" id="{7FD1AFE9-F34E-4F3D-A4A8-B7C4F5BC95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6019800"/>
            <a:ext cx="198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3" descr="modulo">
            <a:extLst>
              <a:ext uri="{FF2B5EF4-FFF2-40B4-BE49-F238E27FC236}">
                <a16:creationId xmlns:a16="http://schemas.microsoft.com/office/drawing/2014/main" id="{E0723C75-E097-43F7-BECF-0A07F8BE7D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8188" y="6172200"/>
            <a:ext cx="109537"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14" descr="modulo">
            <a:extLst>
              <a:ext uri="{FF2B5EF4-FFF2-40B4-BE49-F238E27FC236}">
                <a16:creationId xmlns:a16="http://schemas.microsoft.com/office/drawing/2014/main" id="{D0DEBC5B-DE15-4338-9190-2833771D38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1375" y="6234113"/>
            <a:ext cx="76200"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6" name="Oval 18">
            <a:extLst>
              <a:ext uri="{FF2B5EF4-FFF2-40B4-BE49-F238E27FC236}">
                <a16:creationId xmlns:a16="http://schemas.microsoft.com/office/drawing/2014/main" id="{D1521076-EC20-434B-9E13-F1B1452DFBA5}"/>
              </a:ext>
            </a:extLst>
          </p:cNvPr>
          <p:cNvSpPr>
            <a:spLocks noChangeArrowheads="1"/>
          </p:cNvSpPr>
          <p:nvPr/>
        </p:nvSpPr>
        <p:spPr bwMode="auto">
          <a:xfrm>
            <a:off x="6019800" y="6248400"/>
            <a:ext cx="76200" cy="76200"/>
          </a:xfrm>
          <a:prstGeom prst="ellipse">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sp>
        <p:nvSpPr>
          <p:cNvPr id="33807" name="Oval 19">
            <a:extLst>
              <a:ext uri="{FF2B5EF4-FFF2-40B4-BE49-F238E27FC236}">
                <a16:creationId xmlns:a16="http://schemas.microsoft.com/office/drawing/2014/main" id="{FC25EBA2-D957-491D-8DCE-66C952B02D84}"/>
              </a:ext>
            </a:extLst>
          </p:cNvPr>
          <p:cNvSpPr>
            <a:spLocks noChangeArrowheads="1"/>
          </p:cNvSpPr>
          <p:nvPr/>
        </p:nvSpPr>
        <p:spPr bwMode="auto">
          <a:xfrm>
            <a:off x="6172200" y="6248400"/>
            <a:ext cx="76200" cy="76200"/>
          </a:xfrm>
          <a:prstGeom prst="ellipse">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sp>
        <p:nvSpPr>
          <p:cNvPr id="33808" name="Oval 20">
            <a:extLst>
              <a:ext uri="{FF2B5EF4-FFF2-40B4-BE49-F238E27FC236}">
                <a16:creationId xmlns:a16="http://schemas.microsoft.com/office/drawing/2014/main" id="{0BEE664B-A0AD-4A15-AA3B-19C52456D974}"/>
              </a:ext>
            </a:extLst>
          </p:cNvPr>
          <p:cNvSpPr>
            <a:spLocks noChangeArrowheads="1"/>
          </p:cNvSpPr>
          <p:nvPr/>
        </p:nvSpPr>
        <p:spPr bwMode="auto">
          <a:xfrm>
            <a:off x="6324600" y="6248400"/>
            <a:ext cx="76200" cy="76200"/>
          </a:xfrm>
          <a:prstGeom prst="ellipse">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2">
            <a:extLst>
              <a:ext uri="{FF2B5EF4-FFF2-40B4-BE49-F238E27FC236}">
                <a16:creationId xmlns:a16="http://schemas.microsoft.com/office/drawing/2014/main" id="{FD0BDFF4-F6F2-4719-B37D-5CDC4D71C485}"/>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graphicFrame>
        <p:nvGraphicFramePr>
          <p:cNvPr id="83989" name="Object 1045">
            <a:extLst>
              <a:ext uri="{FF2B5EF4-FFF2-40B4-BE49-F238E27FC236}">
                <a16:creationId xmlns:a16="http://schemas.microsoft.com/office/drawing/2014/main" id="{6F315FE0-4667-4A17-AF4D-168D1E57A9D4}"/>
              </a:ext>
            </a:extLst>
          </p:cNvPr>
          <p:cNvGraphicFramePr>
            <a:graphicFrameLocks noChangeAspect="1"/>
          </p:cNvGraphicFramePr>
          <p:nvPr/>
        </p:nvGraphicFramePr>
        <p:xfrm>
          <a:off x="4876800" y="2819400"/>
          <a:ext cx="4267200" cy="3886200"/>
        </p:xfrm>
        <a:graphic>
          <a:graphicData uri="http://schemas.openxmlformats.org/presentationml/2006/ole">
            <mc:AlternateContent xmlns:mc="http://schemas.openxmlformats.org/markup-compatibility/2006">
              <mc:Choice xmlns:v="urn:schemas-microsoft-com:vml" Requires="v">
                <p:oleObj name="Equation" r:id="rId2" imgW="3378200" imgH="2959100" progId="Equation.3">
                  <p:embed/>
                </p:oleObj>
              </mc:Choice>
              <mc:Fallback>
                <p:oleObj name="Equation" r:id="rId2" imgW="3378200" imgH="2959100" progId="Equation.3">
                  <p:embed/>
                  <p:pic>
                    <p:nvPicPr>
                      <p:cNvPr id="0" name="Object 10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819400"/>
                        <a:ext cx="4267200" cy="38862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0" name="Rectangle 1026">
            <a:extLst>
              <a:ext uri="{FF2B5EF4-FFF2-40B4-BE49-F238E27FC236}">
                <a16:creationId xmlns:a16="http://schemas.microsoft.com/office/drawing/2014/main" id="{A1DA494A-D1B7-44D3-B855-4DA7E6A5D4F3}"/>
              </a:ext>
            </a:extLst>
          </p:cNvPr>
          <p:cNvSpPr>
            <a:spLocks noChangeArrowheads="1"/>
          </p:cNvSpPr>
          <p:nvPr/>
        </p:nvSpPr>
        <p:spPr bwMode="auto">
          <a:xfrm>
            <a:off x="1066800" y="457200"/>
            <a:ext cx="77930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4400">
                <a:solidFill>
                  <a:schemeClr val="tx2"/>
                </a:solidFill>
              </a:rPr>
              <a:t>The Ageless Exponential RV</a:t>
            </a:r>
          </a:p>
        </p:txBody>
      </p:sp>
      <p:sp>
        <p:nvSpPr>
          <p:cNvPr id="34821" name="Rectangle 1027">
            <a:extLst>
              <a:ext uri="{FF2B5EF4-FFF2-40B4-BE49-F238E27FC236}">
                <a16:creationId xmlns:a16="http://schemas.microsoft.com/office/drawing/2014/main" id="{82F358A8-E84F-4C28-AA89-8AF2195D321C}"/>
              </a:ext>
            </a:extLst>
          </p:cNvPr>
          <p:cNvSpPr>
            <a:spLocks noChangeArrowheads="1"/>
          </p:cNvSpPr>
          <p:nvPr/>
        </p:nvSpPr>
        <p:spPr bwMode="auto">
          <a:xfrm>
            <a:off x="8382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endParaRPr lang="en-US" altLang="en-US"/>
          </a:p>
        </p:txBody>
      </p:sp>
      <p:graphicFrame>
        <p:nvGraphicFramePr>
          <p:cNvPr id="83974" name="Object 1030">
            <a:extLst>
              <a:ext uri="{FF2B5EF4-FFF2-40B4-BE49-F238E27FC236}">
                <a16:creationId xmlns:a16="http://schemas.microsoft.com/office/drawing/2014/main" id="{3FD2C2F4-5C93-465E-99D7-FF579AC60151}"/>
              </a:ext>
            </a:extLst>
          </p:cNvPr>
          <p:cNvGraphicFramePr>
            <a:graphicFrameLocks noChangeAspect="1"/>
          </p:cNvGraphicFramePr>
          <p:nvPr/>
        </p:nvGraphicFramePr>
        <p:xfrm>
          <a:off x="762000" y="2438400"/>
          <a:ext cx="3024188" cy="601663"/>
        </p:xfrm>
        <a:graphic>
          <a:graphicData uri="http://schemas.openxmlformats.org/presentationml/2006/ole">
            <mc:AlternateContent xmlns:mc="http://schemas.openxmlformats.org/markup-compatibility/2006">
              <mc:Choice xmlns:v="urn:schemas-microsoft-com:vml" Requires="v">
                <p:oleObj name="Equation" r:id="rId4" imgW="1155700" imgH="228600" progId="Equation.3">
                  <p:embed/>
                </p:oleObj>
              </mc:Choice>
              <mc:Fallback>
                <p:oleObj name="Equation" r:id="rId4" imgW="1155700" imgH="228600" progId="Equation.3">
                  <p:embed/>
                  <p:pic>
                    <p:nvPicPr>
                      <p:cNvPr id="0" name="Object 10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438400"/>
                        <a:ext cx="3024188" cy="60166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4823" name="Picture 1032" descr="modulo">
            <a:extLst>
              <a:ext uri="{FF2B5EF4-FFF2-40B4-BE49-F238E27FC236}">
                <a16:creationId xmlns:a16="http://schemas.microsoft.com/office/drawing/2014/main" id="{A0E0C842-7D24-4FFE-8468-93147950AC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24500"/>
            <a:ext cx="776288"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033" descr="modulo">
            <a:extLst>
              <a:ext uri="{FF2B5EF4-FFF2-40B4-BE49-F238E27FC236}">
                <a16:creationId xmlns:a16="http://schemas.microsoft.com/office/drawing/2014/main" id="{7915D657-3961-4556-9FAB-F9C879EA5E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6210300"/>
            <a:ext cx="3762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1034" descr="modulo">
            <a:extLst>
              <a:ext uri="{FF2B5EF4-FFF2-40B4-BE49-F238E27FC236}">
                <a16:creationId xmlns:a16="http://schemas.microsoft.com/office/drawing/2014/main" id="{F4696E2C-3130-45DE-9AB8-D9588221C4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6515100"/>
            <a:ext cx="198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84" name="Text Box 1040">
            <a:extLst>
              <a:ext uri="{FF2B5EF4-FFF2-40B4-BE49-F238E27FC236}">
                <a16:creationId xmlns:a16="http://schemas.microsoft.com/office/drawing/2014/main" id="{F8B3D742-8694-42A7-8579-D8FD5692DB78}"/>
              </a:ext>
            </a:extLst>
          </p:cNvPr>
          <p:cNvSpPr txBox="1">
            <a:spLocks noChangeArrowheads="1"/>
          </p:cNvSpPr>
          <p:nvPr/>
        </p:nvSpPr>
        <p:spPr bwMode="auto">
          <a:xfrm>
            <a:off x="762000" y="19812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a:t>1. Let </a:t>
            </a:r>
            <a:r>
              <a:rPr lang="en-US" altLang="en-US" sz="2400" i="1">
                <a:latin typeface="Times New Roman" panose="02020603050405020304" pitchFamily="18" charset="0"/>
              </a:rPr>
              <a:t>X</a:t>
            </a:r>
            <a:r>
              <a:rPr lang="en-US" altLang="en-US" sz="2400"/>
              <a:t> be how long you live after you’re born and</a:t>
            </a:r>
          </a:p>
        </p:txBody>
      </p:sp>
      <p:sp>
        <p:nvSpPr>
          <p:cNvPr id="83985" name="Text Box 1041">
            <a:extLst>
              <a:ext uri="{FF2B5EF4-FFF2-40B4-BE49-F238E27FC236}">
                <a16:creationId xmlns:a16="http://schemas.microsoft.com/office/drawing/2014/main" id="{F8C36688-6FFC-4612-A570-4E68220825BD}"/>
              </a:ext>
            </a:extLst>
          </p:cNvPr>
          <p:cNvSpPr txBox="1">
            <a:spLocks noChangeArrowheads="1"/>
          </p:cNvSpPr>
          <p:nvPr/>
        </p:nvSpPr>
        <p:spPr bwMode="auto">
          <a:xfrm>
            <a:off x="0" y="30480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a:t>2. Thus:</a:t>
            </a:r>
          </a:p>
        </p:txBody>
      </p:sp>
      <p:graphicFrame>
        <p:nvGraphicFramePr>
          <p:cNvPr id="83986" name="Object 1042">
            <a:extLst>
              <a:ext uri="{FF2B5EF4-FFF2-40B4-BE49-F238E27FC236}">
                <a16:creationId xmlns:a16="http://schemas.microsoft.com/office/drawing/2014/main" id="{0FC37BE6-E61D-4785-83D6-67CC5989BA32}"/>
              </a:ext>
            </a:extLst>
          </p:cNvPr>
          <p:cNvGraphicFramePr>
            <a:graphicFrameLocks noChangeAspect="1"/>
          </p:cNvGraphicFramePr>
          <p:nvPr/>
        </p:nvGraphicFramePr>
        <p:xfrm>
          <a:off x="1295400" y="3124200"/>
          <a:ext cx="3490913" cy="1371600"/>
        </p:xfrm>
        <a:graphic>
          <a:graphicData uri="http://schemas.openxmlformats.org/presentationml/2006/ole">
            <mc:AlternateContent xmlns:mc="http://schemas.openxmlformats.org/markup-compatibility/2006">
              <mc:Choice xmlns:v="urn:schemas-microsoft-com:vml" Requires="v">
                <p:oleObj name="Equation" r:id="rId9" imgW="1739900" imgH="698500" progId="Equation.3">
                  <p:embed/>
                </p:oleObj>
              </mc:Choice>
              <mc:Fallback>
                <p:oleObj name="Equation" r:id="rId9" imgW="1739900" imgH="698500" progId="Equation.3">
                  <p:embed/>
                  <p:pic>
                    <p:nvPicPr>
                      <p:cNvPr id="0" name="Object 104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3124200"/>
                        <a:ext cx="3490913" cy="13716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3988" name="Text Box 1044">
            <a:extLst>
              <a:ext uri="{FF2B5EF4-FFF2-40B4-BE49-F238E27FC236}">
                <a16:creationId xmlns:a16="http://schemas.microsoft.com/office/drawing/2014/main" id="{421B8E76-4257-43AD-B648-F108E5AB7031}"/>
              </a:ext>
            </a:extLst>
          </p:cNvPr>
          <p:cNvSpPr txBox="1">
            <a:spLocks noChangeArrowheads="1"/>
          </p:cNvSpPr>
          <p:nvPr/>
        </p:nvSpPr>
        <p:spPr bwMode="auto">
          <a:xfrm>
            <a:off x="5257800" y="23622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a:t>3. You’ve lived </a:t>
            </a:r>
            <a:r>
              <a:rPr lang="en-US" altLang="en-US" sz="2400" i="1">
                <a:latin typeface="Times New Roman" panose="02020603050405020304" pitchFamily="18" charset="0"/>
              </a:rPr>
              <a:t>y</a:t>
            </a:r>
            <a:r>
              <a:rPr lang="en-US" altLang="en-US" sz="2400"/>
              <a:t> years. </a:t>
            </a:r>
          </a:p>
        </p:txBody>
      </p:sp>
      <p:grpSp>
        <p:nvGrpSpPr>
          <p:cNvPr id="83993" name="Group 1049">
            <a:extLst>
              <a:ext uri="{FF2B5EF4-FFF2-40B4-BE49-F238E27FC236}">
                <a16:creationId xmlns:a16="http://schemas.microsoft.com/office/drawing/2014/main" id="{91AD5B48-C3FB-4CAC-A1EF-E78E327CD5D2}"/>
              </a:ext>
            </a:extLst>
          </p:cNvPr>
          <p:cNvGrpSpPr>
            <a:grpSpLocks/>
          </p:cNvGrpSpPr>
          <p:nvPr/>
        </p:nvGrpSpPr>
        <p:grpSpPr bwMode="auto">
          <a:xfrm>
            <a:off x="1295400" y="5334000"/>
            <a:ext cx="4011613" cy="1524000"/>
            <a:chOff x="785" y="3168"/>
            <a:chExt cx="2527" cy="1152"/>
          </a:xfrm>
        </p:grpSpPr>
        <p:pic>
          <p:nvPicPr>
            <p:cNvPr id="34831" name="Picture 1035" descr="modulo">
              <a:extLst>
                <a:ext uri="{FF2B5EF4-FFF2-40B4-BE49-F238E27FC236}">
                  <a16:creationId xmlns:a16="http://schemas.microsoft.com/office/drawing/2014/main" id="{BFE72F3C-2F2C-4FCA-92C9-E3AE55C5036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5" y="4200"/>
              <a:ext cx="6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2" name="Picture 1036" descr="modulo">
              <a:extLst>
                <a:ext uri="{FF2B5EF4-FFF2-40B4-BE49-F238E27FC236}">
                  <a16:creationId xmlns:a16="http://schemas.microsoft.com/office/drawing/2014/main" id="{DF777D85-C046-416C-AB3F-D46F480A88B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0" y="4239"/>
              <a:ext cx="48"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3" name="Oval 1037">
              <a:extLst>
                <a:ext uri="{FF2B5EF4-FFF2-40B4-BE49-F238E27FC236}">
                  <a16:creationId xmlns:a16="http://schemas.microsoft.com/office/drawing/2014/main" id="{DF43A060-0812-40FC-AAA8-D96DAF6B719B}"/>
                </a:ext>
              </a:extLst>
            </p:cNvPr>
            <p:cNvSpPr>
              <a:spLocks noChangeArrowheads="1"/>
            </p:cNvSpPr>
            <p:nvPr/>
          </p:nvSpPr>
          <p:spPr bwMode="auto">
            <a:xfrm>
              <a:off x="912" y="4248"/>
              <a:ext cx="48" cy="48"/>
            </a:xfrm>
            <a:prstGeom prst="ellipse">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sp>
          <p:nvSpPr>
            <p:cNvPr id="34834" name="Oval 1038">
              <a:extLst>
                <a:ext uri="{FF2B5EF4-FFF2-40B4-BE49-F238E27FC236}">
                  <a16:creationId xmlns:a16="http://schemas.microsoft.com/office/drawing/2014/main" id="{59E18F39-56BF-4E93-91D9-12EE345E6EAF}"/>
                </a:ext>
              </a:extLst>
            </p:cNvPr>
            <p:cNvSpPr>
              <a:spLocks noChangeArrowheads="1"/>
            </p:cNvSpPr>
            <p:nvPr/>
          </p:nvSpPr>
          <p:spPr bwMode="auto">
            <a:xfrm>
              <a:off x="1008" y="4248"/>
              <a:ext cx="48" cy="48"/>
            </a:xfrm>
            <a:prstGeom prst="ellipse">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sp>
          <p:nvSpPr>
            <p:cNvPr id="34835" name="Oval 1039">
              <a:extLst>
                <a:ext uri="{FF2B5EF4-FFF2-40B4-BE49-F238E27FC236}">
                  <a16:creationId xmlns:a16="http://schemas.microsoft.com/office/drawing/2014/main" id="{0A681EA6-E2C7-4A64-8775-06C520312667}"/>
                </a:ext>
              </a:extLst>
            </p:cNvPr>
            <p:cNvSpPr>
              <a:spLocks noChangeArrowheads="1"/>
            </p:cNvSpPr>
            <p:nvPr/>
          </p:nvSpPr>
          <p:spPr bwMode="auto">
            <a:xfrm>
              <a:off x="1104" y="4248"/>
              <a:ext cx="48" cy="48"/>
            </a:xfrm>
            <a:prstGeom prst="ellipse">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sp>
          <p:nvSpPr>
            <p:cNvPr id="34836" name="Text Box 1047">
              <a:extLst>
                <a:ext uri="{FF2B5EF4-FFF2-40B4-BE49-F238E27FC236}">
                  <a16:creationId xmlns:a16="http://schemas.microsoft.com/office/drawing/2014/main" id="{D1A435B8-5135-42BA-9A81-DCC421570156}"/>
                </a:ext>
              </a:extLst>
            </p:cNvPr>
            <p:cNvSpPr txBox="1">
              <a:spLocks noChangeArrowheads="1"/>
            </p:cNvSpPr>
            <p:nvPr/>
          </p:nvSpPr>
          <p:spPr bwMode="auto">
            <a:xfrm>
              <a:off x="1008" y="3168"/>
              <a:ext cx="2112"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a:t>4. Good as NEW! </a:t>
              </a:r>
            </a:p>
          </p:txBody>
        </p:sp>
        <p:sp>
          <p:nvSpPr>
            <p:cNvPr id="34837" name="AutoShape 1048">
              <a:extLst>
                <a:ext uri="{FF2B5EF4-FFF2-40B4-BE49-F238E27FC236}">
                  <a16:creationId xmlns:a16="http://schemas.microsoft.com/office/drawing/2014/main" id="{3CB574ED-487F-43F7-A899-367133C5177C}"/>
                </a:ext>
              </a:extLst>
            </p:cNvPr>
            <p:cNvSpPr>
              <a:spLocks noChangeArrowheads="1"/>
            </p:cNvSpPr>
            <p:nvPr/>
          </p:nvSpPr>
          <p:spPr bwMode="auto">
            <a:xfrm flipV="1">
              <a:off x="1632" y="3456"/>
              <a:ext cx="1680" cy="864"/>
            </a:xfrm>
            <a:custGeom>
              <a:avLst/>
              <a:gdLst>
                <a:gd name="T0" fmla="*/ 1176 w 21600"/>
                <a:gd name="T1" fmla="*/ 0 h 21600"/>
                <a:gd name="T2" fmla="*/ 1176 w 21600"/>
                <a:gd name="T3" fmla="*/ 486 h 21600"/>
                <a:gd name="T4" fmla="*/ 252 w 21600"/>
                <a:gd name="T5" fmla="*/ 864 h 21600"/>
                <a:gd name="T6" fmla="*/ 1680 w 21600"/>
                <a:gd name="T7" fmla="*/ 243 h 21600"/>
                <a:gd name="T8" fmla="*/ 17694720 60000 65536"/>
                <a:gd name="T9" fmla="*/ 5898240 60000 65536"/>
                <a:gd name="T10" fmla="*/ 5898240 60000 65536"/>
                <a:gd name="T11" fmla="*/ 0 60000 65536"/>
                <a:gd name="T12" fmla="*/ 12433 w 21600"/>
                <a:gd name="T13" fmla="*/ 2900 h 21600"/>
                <a:gd name="T14" fmla="*/ 18231 w 21600"/>
                <a:gd name="T15" fmla="*/ 925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3974"/>
                                        </p:tgtEl>
                                        <p:attrNameLst>
                                          <p:attrName>style.visibility</p:attrName>
                                        </p:attrNameLst>
                                      </p:cBhvr>
                                      <p:to>
                                        <p:strVal val="visible"/>
                                      </p:to>
                                    </p:set>
                                    <p:anim calcmode="lin" valueType="num">
                                      <p:cBhvr additive="base">
                                        <p:cTn id="7" dur="500" fill="hold"/>
                                        <p:tgtEl>
                                          <p:spTgt spid="83974"/>
                                        </p:tgtEl>
                                        <p:attrNameLst>
                                          <p:attrName>ppt_x</p:attrName>
                                        </p:attrNameLst>
                                      </p:cBhvr>
                                      <p:tavLst>
                                        <p:tav tm="0">
                                          <p:val>
                                            <p:strVal val="0-#ppt_w/2"/>
                                          </p:val>
                                        </p:tav>
                                        <p:tav tm="100000">
                                          <p:val>
                                            <p:strVal val="#ppt_x"/>
                                          </p:val>
                                        </p:tav>
                                      </p:tavLst>
                                    </p:anim>
                                    <p:anim calcmode="lin" valueType="num">
                                      <p:cBhvr additive="base">
                                        <p:cTn id="8" dur="500" fill="hold"/>
                                        <p:tgtEl>
                                          <p:spTgt spid="839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3984"/>
                                        </p:tgtEl>
                                        <p:attrNameLst>
                                          <p:attrName>style.visibility</p:attrName>
                                        </p:attrNameLst>
                                      </p:cBhvr>
                                      <p:to>
                                        <p:strVal val="visible"/>
                                      </p:to>
                                    </p:set>
                                    <p:anim calcmode="lin" valueType="num">
                                      <p:cBhvr additive="base">
                                        <p:cTn id="13" dur="500" fill="hold"/>
                                        <p:tgtEl>
                                          <p:spTgt spid="83984"/>
                                        </p:tgtEl>
                                        <p:attrNameLst>
                                          <p:attrName>ppt_x</p:attrName>
                                        </p:attrNameLst>
                                      </p:cBhvr>
                                      <p:tavLst>
                                        <p:tav tm="0">
                                          <p:val>
                                            <p:strVal val="0-#ppt_w/2"/>
                                          </p:val>
                                        </p:tav>
                                        <p:tav tm="100000">
                                          <p:val>
                                            <p:strVal val="#ppt_x"/>
                                          </p:val>
                                        </p:tav>
                                      </p:tavLst>
                                    </p:anim>
                                    <p:anim calcmode="lin" valueType="num">
                                      <p:cBhvr additive="base">
                                        <p:cTn id="14" dur="500" fill="hold"/>
                                        <p:tgtEl>
                                          <p:spTgt spid="8398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3985"/>
                                        </p:tgtEl>
                                        <p:attrNameLst>
                                          <p:attrName>style.visibility</p:attrName>
                                        </p:attrNameLst>
                                      </p:cBhvr>
                                      <p:to>
                                        <p:strVal val="visible"/>
                                      </p:to>
                                    </p:set>
                                    <p:anim calcmode="lin" valueType="num">
                                      <p:cBhvr additive="base">
                                        <p:cTn id="19" dur="500" fill="hold"/>
                                        <p:tgtEl>
                                          <p:spTgt spid="83985"/>
                                        </p:tgtEl>
                                        <p:attrNameLst>
                                          <p:attrName>ppt_x</p:attrName>
                                        </p:attrNameLst>
                                      </p:cBhvr>
                                      <p:tavLst>
                                        <p:tav tm="0">
                                          <p:val>
                                            <p:strVal val="0-#ppt_w/2"/>
                                          </p:val>
                                        </p:tav>
                                        <p:tav tm="100000">
                                          <p:val>
                                            <p:strVal val="#ppt_x"/>
                                          </p:val>
                                        </p:tav>
                                      </p:tavLst>
                                    </p:anim>
                                    <p:anim calcmode="lin" valueType="num">
                                      <p:cBhvr additive="base">
                                        <p:cTn id="20" dur="500" fill="hold"/>
                                        <p:tgtEl>
                                          <p:spTgt spid="8398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83986"/>
                                        </p:tgtEl>
                                        <p:attrNameLst>
                                          <p:attrName>style.visibility</p:attrName>
                                        </p:attrNameLst>
                                      </p:cBhvr>
                                      <p:to>
                                        <p:strVal val="visible"/>
                                      </p:to>
                                    </p:set>
                                    <p:anim calcmode="lin" valueType="num">
                                      <p:cBhvr additive="base">
                                        <p:cTn id="25" dur="500" fill="hold"/>
                                        <p:tgtEl>
                                          <p:spTgt spid="83986"/>
                                        </p:tgtEl>
                                        <p:attrNameLst>
                                          <p:attrName>ppt_x</p:attrName>
                                        </p:attrNameLst>
                                      </p:cBhvr>
                                      <p:tavLst>
                                        <p:tav tm="0">
                                          <p:val>
                                            <p:strVal val="0-#ppt_w/2"/>
                                          </p:val>
                                        </p:tav>
                                        <p:tav tm="100000">
                                          <p:val>
                                            <p:strVal val="#ppt_x"/>
                                          </p:val>
                                        </p:tav>
                                      </p:tavLst>
                                    </p:anim>
                                    <p:anim calcmode="lin" valueType="num">
                                      <p:cBhvr additive="base">
                                        <p:cTn id="26" dur="500" fill="hold"/>
                                        <p:tgtEl>
                                          <p:spTgt spid="8398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3988"/>
                                        </p:tgtEl>
                                        <p:attrNameLst>
                                          <p:attrName>style.visibility</p:attrName>
                                        </p:attrNameLst>
                                      </p:cBhvr>
                                      <p:to>
                                        <p:strVal val="visible"/>
                                      </p:to>
                                    </p:set>
                                    <p:anim calcmode="lin" valueType="num">
                                      <p:cBhvr additive="base">
                                        <p:cTn id="31" dur="500" fill="hold"/>
                                        <p:tgtEl>
                                          <p:spTgt spid="83988"/>
                                        </p:tgtEl>
                                        <p:attrNameLst>
                                          <p:attrName>ppt_x</p:attrName>
                                        </p:attrNameLst>
                                      </p:cBhvr>
                                      <p:tavLst>
                                        <p:tav tm="0">
                                          <p:val>
                                            <p:strVal val="0-#ppt_w/2"/>
                                          </p:val>
                                        </p:tav>
                                        <p:tav tm="100000">
                                          <p:val>
                                            <p:strVal val="#ppt_x"/>
                                          </p:val>
                                        </p:tav>
                                      </p:tavLst>
                                    </p:anim>
                                    <p:anim calcmode="lin" valueType="num">
                                      <p:cBhvr additive="base">
                                        <p:cTn id="32" dur="500" fill="hold"/>
                                        <p:tgtEl>
                                          <p:spTgt spid="8398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83989"/>
                                        </p:tgtEl>
                                        <p:attrNameLst>
                                          <p:attrName>style.visibility</p:attrName>
                                        </p:attrNameLst>
                                      </p:cBhvr>
                                      <p:to>
                                        <p:strVal val="visible"/>
                                      </p:to>
                                    </p:set>
                                    <p:anim calcmode="lin" valueType="num">
                                      <p:cBhvr additive="base">
                                        <p:cTn id="37" dur="500" fill="hold"/>
                                        <p:tgtEl>
                                          <p:spTgt spid="83989"/>
                                        </p:tgtEl>
                                        <p:attrNameLst>
                                          <p:attrName>ppt_x</p:attrName>
                                        </p:attrNameLst>
                                      </p:cBhvr>
                                      <p:tavLst>
                                        <p:tav tm="0">
                                          <p:val>
                                            <p:strVal val="0-#ppt_w/2"/>
                                          </p:val>
                                        </p:tav>
                                        <p:tav tm="100000">
                                          <p:val>
                                            <p:strVal val="#ppt_x"/>
                                          </p:val>
                                        </p:tav>
                                      </p:tavLst>
                                    </p:anim>
                                    <p:anim calcmode="lin" valueType="num">
                                      <p:cBhvr additive="base">
                                        <p:cTn id="38" dur="500" fill="hold"/>
                                        <p:tgtEl>
                                          <p:spTgt spid="8398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83993"/>
                                        </p:tgtEl>
                                        <p:attrNameLst>
                                          <p:attrName>style.visibility</p:attrName>
                                        </p:attrNameLst>
                                      </p:cBhvr>
                                      <p:to>
                                        <p:strVal val="visible"/>
                                      </p:to>
                                    </p:set>
                                    <p:anim calcmode="lin" valueType="num">
                                      <p:cBhvr additive="base">
                                        <p:cTn id="43" dur="500" fill="hold"/>
                                        <p:tgtEl>
                                          <p:spTgt spid="83993"/>
                                        </p:tgtEl>
                                        <p:attrNameLst>
                                          <p:attrName>ppt_x</p:attrName>
                                        </p:attrNameLst>
                                      </p:cBhvr>
                                      <p:tavLst>
                                        <p:tav tm="0">
                                          <p:val>
                                            <p:strVal val="0-#ppt_w/2"/>
                                          </p:val>
                                        </p:tav>
                                        <p:tav tm="100000">
                                          <p:val>
                                            <p:strVal val="#ppt_x"/>
                                          </p:val>
                                        </p:tav>
                                      </p:tavLst>
                                    </p:anim>
                                    <p:anim calcmode="lin" valueType="num">
                                      <p:cBhvr additive="base">
                                        <p:cTn id="44" dur="500" fill="hold"/>
                                        <p:tgtEl>
                                          <p:spTgt spid="839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4" grpId="0" autoUpdateAnimBg="0"/>
      <p:bldP spid="83985" grpId="0" autoUpdateAnimBg="0"/>
      <p:bldP spid="83988"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2">
            <a:extLst>
              <a:ext uri="{FF2B5EF4-FFF2-40B4-BE49-F238E27FC236}">
                <a16:creationId xmlns:a16="http://schemas.microsoft.com/office/drawing/2014/main" id="{DF85F965-D714-45CB-B862-255024A00F2B}"/>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35843" name="Rectangle 2">
            <a:extLst>
              <a:ext uri="{FF2B5EF4-FFF2-40B4-BE49-F238E27FC236}">
                <a16:creationId xmlns:a16="http://schemas.microsoft.com/office/drawing/2014/main" id="{3715A6CA-58DC-47E9-B4B9-FACABF3B328F}"/>
              </a:ext>
            </a:extLst>
          </p:cNvPr>
          <p:cNvSpPr>
            <a:spLocks noChangeArrowheads="1"/>
          </p:cNvSpPr>
          <p:nvPr/>
        </p:nvSpPr>
        <p:spPr bwMode="auto">
          <a:xfrm>
            <a:off x="1066800" y="457200"/>
            <a:ext cx="77930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4400">
                <a:solidFill>
                  <a:schemeClr val="tx2"/>
                </a:solidFill>
              </a:rPr>
              <a:t>Cauchy RV</a:t>
            </a:r>
          </a:p>
        </p:txBody>
      </p:sp>
      <p:sp>
        <p:nvSpPr>
          <p:cNvPr id="35844" name="Rectangle 3">
            <a:extLst>
              <a:ext uri="{FF2B5EF4-FFF2-40B4-BE49-F238E27FC236}">
                <a16:creationId xmlns:a16="http://schemas.microsoft.com/office/drawing/2014/main" id="{303B617E-1735-400A-A9A6-429FC8714876}"/>
              </a:ext>
            </a:extLst>
          </p:cNvPr>
          <p:cNvSpPr>
            <a:spLocks noChangeArrowheads="1"/>
          </p:cNvSpPr>
          <p:nvPr/>
        </p:nvSpPr>
        <p:spPr bwMode="auto">
          <a:xfrm>
            <a:off x="8382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endParaRPr lang="en-US" altLang="en-US"/>
          </a:p>
        </p:txBody>
      </p:sp>
      <p:graphicFrame>
        <p:nvGraphicFramePr>
          <p:cNvPr id="35845" name="Object 5">
            <a:extLst>
              <a:ext uri="{FF2B5EF4-FFF2-40B4-BE49-F238E27FC236}">
                <a16:creationId xmlns:a16="http://schemas.microsoft.com/office/drawing/2014/main" id="{C2D4D741-9F58-4C41-BD3E-432BE5DDADD7}"/>
              </a:ext>
            </a:extLst>
          </p:cNvPr>
          <p:cNvGraphicFramePr>
            <a:graphicFrameLocks noChangeAspect="1"/>
          </p:cNvGraphicFramePr>
          <p:nvPr/>
        </p:nvGraphicFramePr>
        <p:xfrm>
          <a:off x="1295400" y="2133600"/>
          <a:ext cx="3200400" cy="1057275"/>
        </p:xfrm>
        <a:graphic>
          <a:graphicData uri="http://schemas.openxmlformats.org/presentationml/2006/ole">
            <mc:AlternateContent xmlns:mc="http://schemas.openxmlformats.org/markup-compatibility/2006">
              <mc:Choice xmlns:v="urn:schemas-microsoft-com:vml" Requires="v">
                <p:oleObj name="Equation" r:id="rId2" imgW="1460500" imgH="419100" progId="Equation.3">
                  <p:embed/>
                </p:oleObj>
              </mc:Choice>
              <mc:Fallback>
                <p:oleObj name="Equation" r:id="rId2" imgW="1460500" imgH="419100"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3200400" cy="10572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9645" name="Group 13">
            <a:extLst>
              <a:ext uri="{FF2B5EF4-FFF2-40B4-BE49-F238E27FC236}">
                <a16:creationId xmlns:a16="http://schemas.microsoft.com/office/drawing/2014/main" id="{AE99D318-E866-41D3-9617-0A942ECF7F05}"/>
              </a:ext>
            </a:extLst>
          </p:cNvPr>
          <p:cNvGrpSpPr>
            <a:grpSpLocks/>
          </p:cNvGrpSpPr>
          <p:nvPr/>
        </p:nvGrpSpPr>
        <p:grpSpPr bwMode="auto">
          <a:xfrm>
            <a:off x="5410200" y="1143000"/>
            <a:ext cx="3352800" cy="5280025"/>
            <a:chOff x="3408" y="720"/>
            <a:chExt cx="2112" cy="3326"/>
          </a:xfrm>
        </p:grpSpPr>
        <p:pic>
          <p:nvPicPr>
            <p:cNvPr id="35848" name="Picture 7" descr="Cauchy">
              <a:extLst>
                <a:ext uri="{FF2B5EF4-FFF2-40B4-BE49-F238E27FC236}">
                  <a16:creationId xmlns:a16="http://schemas.microsoft.com/office/drawing/2014/main" id="{DEE438EC-D67B-43AE-AC5B-752376E896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3" y="2304"/>
              <a:ext cx="90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8" descr="Cauchy_2">
              <a:extLst>
                <a:ext uri="{FF2B5EF4-FFF2-40B4-BE49-F238E27FC236}">
                  <a16:creationId xmlns:a16="http://schemas.microsoft.com/office/drawing/2014/main" id="{6B0FC89A-4BCF-40A3-81F1-C8061B5EBD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 y="720"/>
              <a:ext cx="1269" cy="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10" descr="Cauchy_5">
              <a:extLst>
                <a:ext uri="{FF2B5EF4-FFF2-40B4-BE49-F238E27FC236}">
                  <a16:creationId xmlns:a16="http://schemas.microsoft.com/office/drawing/2014/main" id="{9CE21224-D3F3-42CD-B08B-3F5EF48A91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8" y="2304"/>
              <a:ext cx="894" cy="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Text Box 11">
              <a:extLst>
                <a:ext uri="{FF2B5EF4-FFF2-40B4-BE49-F238E27FC236}">
                  <a16:creationId xmlns:a16="http://schemas.microsoft.com/office/drawing/2014/main" id="{1EB99C76-CD6A-4D9C-8B0F-94051C201116}"/>
                </a:ext>
              </a:extLst>
            </p:cNvPr>
            <p:cNvSpPr txBox="1">
              <a:spLocks noChangeArrowheads="1"/>
            </p:cNvSpPr>
            <p:nvPr/>
          </p:nvSpPr>
          <p:spPr bwMode="auto">
            <a:xfrm>
              <a:off x="3408" y="3408"/>
              <a:ext cx="2112" cy="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ts val="500"/>
                </a:spcBef>
                <a:spcAft>
                  <a:spcPts val="500"/>
                </a:spcAft>
              </a:pPr>
              <a:r>
                <a:rPr lang="en-US" altLang="en-US" sz="2400" b="1">
                  <a:solidFill>
                    <a:srgbClr val="FF0000"/>
                  </a:solidFill>
                  <a:latin typeface="Times New Roman" panose="02020603050405020304" pitchFamily="18" charset="0"/>
                </a:rPr>
                <a:t>Augustin Louis Cauchy</a:t>
              </a:r>
            </a:p>
            <a:p>
              <a:pPr eaLnBrk="1" hangingPunct="1">
                <a:spcBef>
                  <a:spcPts val="500"/>
                </a:spcBef>
                <a:spcAft>
                  <a:spcPts val="500"/>
                </a:spcAft>
              </a:pPr>
              <a:r>
                <a:rPr lang="en-US" altLang="en-US" sz="1200" b="1">
                  <a:latin typeface="Times New Roman" panose="02020603050405020304" pitchFamily="18" charset="0"/>
                </a:rPr>
                <a:t>Born:</a:t>
              </a:r>
              <a:r>
                <a:rPr lang="en-US" altLang="en-US" sz="1200" b="1">
                  <a:solidFill>
                    <a:srgbClr val="008000"/>
                  </a:solidFill>
                  <a:latin typeface="Times New Roman" panose="02020603050405020304" pitchFamily="18" charset="0"/>
                </a:rPr>
                <a:t> 21 Aug 1789 in Paris, France</a:t>
              </a:r>
              <a:br>
                <a:rPr lang="en-US" altLang="en-US" sz="1200" b="1">
                  <a:solidFill>
                    <a:srgbClr val="008000"/>
                  </a:solidFill>
                  <a:latin typeface="Times New Roman" panose="02020603050405020304" pitchFamily="18" charset="0"/>
                </a:rPr>
              </a:br>
              <a:r>
                <a:rPr lang="en-US" altLang="en-US" sz="1200" b="1">
                  <a:latin typeface="Times New Roman" panose="02020603050405020304" pitchFamily="18" charset="0"/>
                </a:rPr>
                <a:t>Died:</a:t>
              </a:r>
              <a:r>
                <a:rPr lang="en-US" altLang="en-US" sz="1200" b="1">
                  <a:solidFill>
                    <a:srgbClr val="800080"/>
                  </a:solidFill>
                  <a:latin typeface="Times New Roman" panose="02020603050405020304" pitchFamily="18" charset="0"/>
                </a:rPr>
                <a:t> 23 May 1857 in Sceaux, France</a:t>
              </a:r>
              <a:endParaRPr lang="en-US" altLang="en-US" sz="2400">
                <a:latin typeface="Times New Roman" panose="02020603050405020304" pitchFamily="18" charset="0"/>
              </a:endParaRPr>
            </a:p>
          </p:txBody>
        </p:sp>
      </p:grpSp>
      <p:sp>
        <p:nvSpPr>
          <p:cNvPr id="35847" name="Text Box 12">
            <a:extLst>
              <a:ext uri="{FF2B5EF4-FFF2-40B4-BE49-F238E27FC236}">
                <a16:creationId xmlns:a16="http://schemas.microsoft.com/office/drawing/2014/main" id="{FDDC8529-DCF8-4FC6-A3D6-0E0AC2EE4A77}"/>
              </a:ext>
            </a:extLst>
          </p:cNvPr>
          <p:cNvSpPr txBox="1">
            <a:spLocks noChangeArrowheads="1"/>
          </p:cNvSpPr>
          <p:nvPr/>
        </p:nvSpPr>
        <p:spPr bwMode="auto">
          <a:xfrm>
            <a:off x="838200" y="3352800"/>
            <a:ext cx="4191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buFontTx/>
              <a:buChar char="•"/>
            </a:pPr>
            <a:r>
              <a:rPr lang="en-US" altLang="en-US" sz="2400" dirty="0"/>
              <a:t>“Loose Cannon” RV</a:t>
            </a:r>
          </a:p>
          <a:p>
            <a:pPr eaLnBrk="1" hangingPunct="1">
              <a:spcBef>
                <a:spcPct val="50000"/>
              </a:spcBef>
              <a:buFontTx/>
              <a:buChar char="•"/>
            </a:pPr>
            <a:r>
              <a:rPr lang="en-US" altLang="en-US" sz="2400" dirty="0"/>
              <a:t>Ratio of two Gaussians is Cauchy</a:t>
            </a:r>
          </a:p>
          <a:p>
            <a:pPr eaLnBrk="1" hangingPunct="1">
              <a:spcBef>
                <a:spcPct val="50000"/>
              </a:spcBef>
              <a:buFontTx/>
              <a:buChar char="•"/>
            </a:pPr>
            <a:r>
              <a:rPr lang="en-US" altLang="en-US" sz="2400" dirty="0"/>
              <a:t>Displays strange properties - undefined mean and </a:t>
            </a:r>
            <a:r>
              <a:rPr lang="en-US" altLang="en-US" sz="2400" dirty="0">
                <a:sym typeface="Symbol" panose="05050102010706020507" pitchFamily="18" charset="2"/>
              </a:rPr>
              <a:t> second moment.</a:t>
            </a:r>
            <a:endParaRPr lang="en-US" altLang="en-US" sz="2400" dirty="0"/>
          </a:p>
        </p:txBody>
      </p:sp>
      <p:sp>
        <p:nvSpPr>
          <p:cNvPr id="13" name="TextBox 12">
            <a:extLst>
              <a:ext uri="{FF2B5EF4-FFF2-40B4-BE49-F238E27FC236}">
                <a16:creationId xmlns:a16="http://schemas.microsoft.com/office/drawing/2014/main" id="{F76AA9A4-EAFF-4DD9-920B-A3C68D7D823E}"/>
              </a:ext>
            </a:extLst>
          </p:cNvPr>
          <p:cNvSpPr txBox="1"/>
          <p:nvPr/>
        </p:nvSpPr>
        <p:spPr>
          <a:xfrm>
            <a:off x="464127" y="5968425"/>
            <a:ext cx="4755573" cy="584775"/>
          </a:xfrm>
          <a:prstGeom prst="rect">
            <a:avLst/>
          </a:prstGeom>
          <a:noFill/>
        </p:spPr>
        <p:txBody>
          <a:bodyPr wrap="square">
            <a:spAutoFit/>
          </a:bodyPr>
          <a:lstStyle/>
          <a:p>
            <a:pPr algn="ctr"/>
            <a:r>
              <a:rPr lang="en-US" sz="1600" b="1" i="0" dirty="0">
                <a:solidFill>
                  <a:srgbClr val="FF0000"/>
                </a:solidFill>
                <a:effectLst/>
                <a:latin typeface="Arial" panose="020B0604020202020204" pitchFamily="34" charset="0"/>
              </a:rPr>
              <a:t>“I AM A CHRISTIAN, THAT IS TO SAY, I BELIEVE IN THE DIVINITY OF JESUS CHRIST”</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69645"/>
                                        </p:tgtEl>
                                        <p:attrNameLst>
                                          <p:attrName>style.visibility</p:attrName>
                                        </p:attrNameLst>
                                      </p:cBhvr>
                                      <p:to>
                                        <p:strVal val="visible"/>
                                      </p:to>
                                    </p:set>
                                    <p:anim calcmode="lin" valueType="num">
                                      <p:cBhvr additive="base">
                                        <p:cTn id="7" dur="500" fill="hold"/>
                                        <p:tgtEl>
                                          <p:spTgt spid="69645"/>
                                        </p:tgtEl>
                                        <p:attrNameLst>
                                          <p:attrName>ppt_x</p:attrName>
                                        </p:attrNameLst>
                                      </p:cBhvr>
                                      <p:tavLst>
                                        <p:tav tm="0">
                                          <p:val>
                                            <p:strVal val="0-#ppt_w/2"/>
                                          </p:val>
                                        </p:tav>
                                        <p:tav tm="100000">
                                          <p:val>
                                            <p:strVal val="#ppt_x"/>
                                          </p:val>
                                        </p:tav>
                                      </p:tavLst>
                                    </p:anim>
                                    <p:anim calcmode="lin" valueType="num">
                                      <p:cBhvr additive="base">
                                        <p:cTn id="8" dur="500" fill="hold"/>
                                        <p:tgtEl>
                                          <p:spTgt spid="696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2">
            <a:extLst>
              <a:ext uri="{FF2B5EF4-FFF2-40B4-BE49-F238E27FC236}">
                <a16:creationId xmlns:a16="http://schemas.microsoft.com/office/drawing/2014/main" id="{156CB25A-2488-4CAF-96DF-6C44D1C5CFCF}"/>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36867" name="Rectangle 2">
            <a:extLst>
              <a:ext uri="{FF2B5EF4-FFF2-40B4-BE49-F238E27FC236}">
                <a16:creationId xmlns:a16="http://schemas.microsoft.com/office/drawing/2014/main" id="{8114DB33-C249-4833-965F-214B1020122B}"/>
              </a:ext>
            </a:extLst>
          </p:cNvPr>
          <p:cNvSpPr>
            <a:spLocks noChangeArrowheads="1"/>
          </p:cNvSpPr>
          <p:nvPr/>
        </p:nvSpPr>
        <p:spPr bwMode="auto">
          <a:xfrm>
            <a:off x="1066800" y="457200"/>
            <a:ext cx="77930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4400">
                <a:solidFill>
                  <a:schemeClr val="tx2"/>
                </a:solidFill>
              </a:rPr>
              <a:t>Cauchy RV</a:t>
            </a:r>
          </a:p>
        </p:txBody>
      </p:sp>
      <p:sp>
        <p:nvSpPr>
          <p:cNvPr id="36868" name="Rectangle 3">
            <a:extLst>
              <a:ext uri="{FF2B5EF4-FFF2-40B4-BE49-F238E27FC236}">
                <a16:creationId xmlns:a16="http://schemas.microsoft.com/office/drawing/2014/main" id="{E3A46C01-3F74-4550-84B7-35F5609C414B}"/>
              </a:ext>
            </a:extLst>
          </p:cNvPr>
          <p:cNvSpPr>
            <a:spLocks noChangeArrowheads="1"/>
          </p:cNvSpPr>
          <p:nvPr/>
        </p:nvSpPr>
        <p:spPr bwMode="auto">
          <a:xfrm>
            <a:off x="8382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endParaRPr lang="en-US" altLang="en-US"/>
          </a:p>
        </p:txBody>
      </p:sp>
      <p:pic>
        <p:nvPicPr>
          <p:cNvPr id="36869" name="Picture 5" descr="CAUCHY">
            <a:extLst>
              <a:ext uri="{FF2B5EF4-FFF2-40B4-BE49-F238E27FC236}">
                <a16:creationId xmlns:a16="http://schemas.microsoft.com/office/drawing/2014/main" id="{69A7B63C-0417-4DC6-970A-47A8FACDE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51816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descr="Cauchy_4">
            <a:extLst>
              <a:ext uri="{FF2B5EF4-FFF2-40B4-BE49-F238E27FC236}">
                <a16:creationId xmlns:a16="http://schemas.microsoft.com/office/drawing/2014/main" id="{91C32165-9EF9-40ED-B9FB-55E3BC34DE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962400"/>
            <a:ext cx="175260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6871" name="Object 4">
            <a:extLst>
              <a:ext uri="{FF2B5EF4-FFF2-40B4-BE49-F238E27FC236}">
                <a16:creationId xmlns:a16="http://schemas.microsoft.com/office/drawing/2014/main" id="{3BF62C1F-D494-4680-8026-5220D80BA6BF}"/>
              </a:ext>
            </a:extLst>
          </p:cNvPr>
          <p:cNvGraphicFramePr>
            <a:graphicFrameLocks noChangeAspect="1"/>
          </p:cNvGraphicFramePr>
          <p:nvPr/>
        </p:nvGraphicFramePr>
        <p:xfrm>
          <a:off x="5334000" y="2438400"/>
          <a:ext cx="2652713" cy="1106488"/>
        </p:xfrm>
        <a:graphic>
          <a:graphicData uri="http://schemas.openxmlformats.org/presentationml/2006/ole">
            <mc:AlternateContent xmlns:mc="http://schemas.openxmlformats.org/markup-compatibility/2006">
              <mc:Choice xmlns:v="urn:schemas-microsoft-com:vml" Requires="v">
                <p:oleObj name="Equation" r:id="rId4" imgW="1155700" imgH="419100" progId="Equation.3">
                  <p:embed/>
                </p:oleObj>
              </mc:Choice>
              <mc:Fallback>
                <p:oleObj name="Equation" r:id="rId4" imgW="1155700" imgH="4191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438400"/>
                        <a:ext cx="2652713" cy="110648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2">
            <a:extLst>
              <a:ext uri="{FF2B5EF4-FFF2-40B4-BE49-F238E27FC236}">
                <a16:creationId xmlns:a16="http://schemas.microsoft.com/office/drawing/2014/main" id="{681C71AD-D8FB-4E55-8D9C-6F0BA9AD0897}"/>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37891" name="Rectangle 2">
            <a:extLst>
              <a:ext uri="{FF2B5EF4-FFF2-40B4-BE49-F238E27FC236}">
                <a16:creationId xmlns:a16="http://schemas.microsoft.com/office/drawing/2014/main" id="{A0CCAB7D-89B7-4F94-9CF1-1D33C3E29E43}"/>
              </a:ext>
            </a:extLst>
          </p:cNvPr>
          <p:cNvSpPr>
            <a:spLocks noChangeArrowheads="1"/>
          </p:cNvSpPr>
          <p:nvPr/>
        </p:nvSpPr>
        <p:spPr bwMode="auto">
          <a:xfrm>
            <a:off x="1066800" y="457200"/>
            <a:ext cx="77930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4400">
                <a:solidFill>
                  <a:schemeClr val="tx2"/>
                </a:solidFill>
              </a:rPr>
              <a:t>Laplace RV</a:t>
            </a:r>
          </a:p>
        </p:txBody>
      </p:sp>
      <p:sp>
        <p:nvSpPr>
          <p:cNvPr id="37892" name="Rectangle 3">
            <a:extLst>
              <a:ext uri="{FF2B5EF4-FFF2-40B4-BE49-F238E27FC236}">
                <a16:creationId xmlns:a16="http://schemas.microsoft.com/office/drawing/2014/main" id="{69AC9DB7-88A4-4EE7-991E-C996BB677B35}"/>
              </a:ext>
            </a:extLst>
          </p:cNvPr>
          <p:cNvSpPr>
            <a:spLocks noChangeArrowheads="1"/>
          </p:cNvSpPr>
          <p:nvPr/>
        </p:nvSpPr>
        <p:spPr bwMode="auto">
          <a:xfrm>
            <a:off x="8382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endParaRPr lang="en-US" altLang="en-US"/>
          </a:p>
        </p:txBody>
      </p:sp>
      <p:sp>
        <p:nvSpPr>
          <p:cNvPr id="37893" name="Rectangle 42">
            <a:extLst>
              <a:ext uri="{FF2B5EF4-FFF2-40B4-BE49-F238E27FC236}">
                <a16:creationId xmlns:a16="http://schemas.microsoft.com/office/drawing/2014/main" id="{EECACA95-9024-4733-B0FE-984AC4685F86}"/>
              </a:ext>
            </a:extLst>
          </p:cNvPr>
          <p:cNvSpPr>
            <a:spLocks noChangeArrowheads="1"/>
          </p:cNvSpPr>
          <p:nvPr/>
        </p:nvSpPr>
        <p:spPr bwMode="auto">
          <a:xfrm>
            <a:off x="4789488" y="4191000"/>
            <a:ext cx="3662362"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ahoma" panose="020B0604030504040204" pitchFamily="34" charset="0"/>
              </a:defRPr>
            </a:lvl1pPr>
            <a:lvl2pPr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lvl="1" eaLnBrk="1" hangingPunct="1">
              <a:spcBef>
                <a:spcPts val="500"/>
              </a:spcBef>
              <a:spcAft>
                <a:spcPts val="500"/>
              </a:spcAft>
            </a:pPr>
            <a:r>
              <a:rPr lang="en-US" altLang="en-US" sz="2400" b="1">
                <a:solidFill>
                  <a:srgbClr val="FF0000"/>
                </a:solidFill>
                <a:latin typeface="Times New Roman" panose="02020603050405020304" pitchFamily="18" charset="0"/>
              </a:rPr>
              <a:t>Pierre-Simon Laplace</a:t>
            </a:r>
          </a:p>
          <a:p>
            <a:pPr eaLnBrk="1" hangingPunct="1">
              <a:spcBef>
                <a:spcPts val="500"/>
              </a:spcBef>
              <a:spcAft>
                <a:spcPts val="500"/>
              </a:spcAft>
            </a:pPr>
            <a:r>
              <a:rPr lang="en-US" altLang="en-US" sz="1000" b="1">
                <a:latin typeface="Times New Roman" panose="02020603050405020304" pitchFamily="18" charset="0"/>
              </a:rPr>
              <a:t>Born:</a:t>
            </a:r>
            <a:r>
              <a:rPr lang="en-US" altLang="en-US" sz="1000" b="1">
                <a:solidFill>
                  <a:srgbClr val="008000"/>
                </a:solidFill>
                <a:latin typeface="Times New Roman" panose="02020603050405020304" pitchFamily="18" charset="0"/>
              </a:rPr>
              <a:t> 23 March 1749 in Beaumont-en-Auge, Normandy, France</a:t>
            </a:r>
            <a:br>
              <a:rPr lang="en-US" altLang="en-US" sz="1000" b="1">
                <a:solidFill>
                  <a:srgbClr val="008000"/>
                </a:solidFill>
                <a:latin typeface="Times New Roman" panose="02020603050405020304" pitchFamily="18" charset="0"/>
              </a:rPr>
            </a:br>
            <a:r>
              <a:rPr lang="en-US" altLang="en-US" sz="1000" b="1">
                <a:latin typeface="Times New Roman" panose="02020603050405020304" pitchFamily="18" charset="0"/>
              </a:rPr>
              <a:t>Died:</a:t>
            </a:r>
            <a:r>
              <a:rPr lang="en-US" altLang="en-US" sz="1000" b="1">
                <a:solidFill>
                  <a:srgbClr val="800080"/>
                </a:solidFill>
                <a:latin typeface="Times New Roman" panose="02020603050405020304" pitchFamily="18" charset="0"/>
              </a:rPr>
              <a:t> 5 March 1827 in Paris, France</a:t>
            </a:r>
            <a:endParaRPr lang="en-US" altLang="en-US" sz="2400" b="1">
              <a:solidFill>
                <a:srgbClr val="800080"/>
              </a:solidFill>
              <a:latin typeface="Times New Roman" panose="02020603050405020304" pitchFamily="18" charset="0"/>
            </a:endParaRPr>
          </a:p>
        </p:txBody>
      </p:sp>
      <p:pic>
        <p:nvPicPr>
          <p:cNvPr id="37894" name="Picture 43" descr="Laplace_3">
            <a:extLst>
              <a:ext uri="{FF2B5EF4-FFF2-40B4-BE49-F238E27FC236}">
                <a16:creationId xmlns:a16="http://schemas.microsoft.com/office/drawing/2014/main" id="{01B78E58-172D-483F-A5A1-9128302DF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905000"/>
            <a:ext cx="18875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44" descr="Laplace_4">
            <a:extLst>
              <a:ext uri="{FF2B5EF4-FFF2-40B4-BE49-F238E27FC236}">
                <a16:creationId xmlns:a16="http://schemas.microsoft.com/office/drawing/2014/main" id="{0E75DB50-F45A-49A3-AFB2-7F72917CE2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257800"/>
            <a:ext cx="75882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46" descr="Laplace_5">
            <a:extLst>
              <a:ext uri="{FF2B5EF4-FFF2-40B4-BE49-F238E27FC236}">
                <a16:creationId xmlns:a16="http://schemas.microsoft.com/office/drawing/2014/main" id="{61539EE0-551C-483B-87DF-55AA0DE624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905000"/>
            <a:ext cx="20002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7" name="Group 47">
            <a:extLst>
              <a:ext uri="{FF2B5EF4-FFF2-40B4-BE49-F238E27FC236}">
                <a16:creationId xmlns:a16="http://schemas.microsoft.com/office/drawing/2014/main" id="{3DC776CB-2E78-44AF-9F67-DB842D4F70F3}"/>
              </a:ext>
            </a:extLst>
          </p:cNvPr>
          <p:cNvGrpSpPr>
            <a:grpSpLocks/>
          </p:cNvGrpSpPr>
          <p:nvPr/>
        </p:nvGrpSpPr>
        <p:grpSpPr bwMode="auto">
          <a:xfrm>
            <a:off x="152400" y="2971800"/>
            <a:ext cx="5856288" cy="3462338"/>
            <a:chOff x="96" y="1968"/>
            <a:chExt cx="3689" cy="2181"/>
          </a:xfrm>
        </p:grpSpPr>
        <p:pic>
          <p:nvPicPr>
            <p:cNvPr id="37899" name="Picture 10" descr="modulo">
              <a:extLst>
                <a:ext uri="{FF2B5EF4-FFF2-40B4-BE49-F238E27FC236}">
                  <a16:creationId xmlns:a16="http://schemas.microsoft.com/office/drawing/2014/main" id="{90B52371-87D9-49E2-8C0C-0921CDA40B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6" y="2883"/>
              <a:ext cx="583"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11" descr="modulo">
              <a:extLst>
                <a:ext uri="{FF2B5EF4-FFF2-40B4-BE49-F238E27FC236}">
                  <a16:creationId xmlns:a16="http://schemas.microsoft.com/office/drawing/2014/main" id="{D76867CB-37FE-4339-8A85-0BB914D7D5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4" y="3424"/>
              <a:ext cx="335"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2" descr="modulo">
              <a:extLst>
                <a:ext uri="{FF2B5EF4-FFF2-40B4-BE49-F238E27FC236}">
                  <a16:creationId xmlns:a16="http://schemas.microsoft.com/office/drawing/2014/main" id="{D962EEA4-CA68-4099-AD8D-9C74573636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3" y="3798"/>
              <a:ext cx="163"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Picture 13" descr="modulo">
              <a:extLst>
                <a:ext uri="{FF2B5EF4-FFF2-40B4-BE49-F238E27FC236}">
                  <a16:creationId xmlns:a16="http://schemas.microsoft.com/office/drawing/2014/main" id="{F8AE4A65-BD8E-43BC-8B46-824A80182B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57" y="3964"/>
              <a:ext cx="85"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3" name="Oval 16">
              <a:extLst>
                <a:ext uri="{FF2B5EF4-FFF2-40B4-BE49-F238E27FC236}">
                  <a16:creationId xmlns:a16="http://schemas.microsoft.com/office/drawing/2014/main" id="{8179C504-1D06-42E1-907A-BE7C672FEBFA}"/>
                </a:ext>
              </a:extLst>
            </p:cNvPr>
            <p:cNvSpPr>
              <a:spLocks noChangeArrowheads="1"/>
            </p:cNvSpPr>
            <p:nvPr/>
          </p:nvSpPr>
          <p:spPr bwMode="auto">
            <a:xfrm>
              <a:off x="3622" y="4089"/>
              <a:ext cx="32" cy="42"/>
            </a:xfrm>
            <a:prstGeom prst="ellipse">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sp>
          <p:nvSpPr>
            <p:cNvPr id="37904" name="Oval 17">
              <a:extLst>
                <a:ext uri="{FF2B5EF4-FFF2-40B4-BE49-F238E27FC236}">
                  <a16:creationId xmlns:a16="http://schemas.microsoft.com/office/drawing/2014/main" id="{D8D0E216-851C-4652-87E7-E16C386605C0}"/>
                </a:ext>
              </a:extLst>
            </p:cNvPr>
            <p:cNvSpPr>
              <a:spLocks noChangeArrowheads="1"/>
            </p:cNvSpPr>
            <p:nvPr/>
          </p:nvSpPr>
          <p:spPr bwMode="auto">
            <a:xfrm>
              <a:off x="3688" y="4089"/>
              <a:ext cx="31" cy="42"/>
            </a:xfrm>
            <a:prstGeom prst="ellipse">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sp>
          <p:nvSpPr>
            <p:cNvPr id="37905" name="Oval 18">
              <a:extLst>
                <a:ext uri="{FF2B5EF4-FFF2-40B4-BE49-F238E27FC236}">
                  <a16:creationId xmlns:a16="http://schemas.microsoft.com/office/drawing/2014/main" id="{A2EB838E-4575-42D1-9196-1CD9E4CCFCE1}"/>
                </a:ext>
              </a:extLst>
            </p:cNvPr>
            <p:cNvSpPr>
              <a:spLocks noChangeArrowheads="1"/>
            </p:cNvSpPr>
            <p:nvPr/>
          </p:nvSpPr>
          <p:spPr bwMode="auto">
            <a:xfrm>
              <a:off x="3753" y="4089"/>
              <a:ext cx="32" cy="42"/>
            </a:xfrm>
            <a:prstGeom prst="ellipse">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pic>
          <p:nvPicPr>
            <p:cNvPr id="37906" name="Picture 33" descr="modulo">
              <a:extLst>
                <a:ext uri="{FF2B5EF4-FFF2-40B4-BE49-F238E27FC236}">
                  <a16:creationId xmlns:a16="http://schemas.microsoft.com/office/drawing/2014/main" id="{E7B54AE8-32ED-4C20-95A7-DF55773597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 y="2883"/>
              <a:ext cx="583"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7" name="Picture 34" descr="modulo">
              <a:extLst>
                <a:ext uri="{FF2B5EF4-FFF2-40B4-BE49-F238E27FC236}">
                  <a16:creationId xmlns:a16="http://schemas.microsoft.com/office/drawing/2014/main" id="{9A751745-EDCE-437F-ADFB-AD7AFDAE2D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 y="3424"/>
              <a:ext cx="335"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8" name="Picture 35" descr="modulo">
              <a:extLst>
                <a:ext uri="{FF2B5EF4-FFF2-40B4-BE49-F238E27FC236}">
                  <a16:creationId xmlns:a16="http://schemas.microsoft.com/office/drawing/2014/main" id="{994B9B1D-E662-4096-8379-6090A41C2F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 y="3798"/>
              <a:ext cx="163"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9" name="Picture 37" descr="modulo">
              <a:extLst>
                <a:ext uri="{FF2B5EF4-FFF2-40B4-BE49-F238E27FC236}">
                  <a16:creationId xmlns:a16="http://schemas.microsoft.com/office/drawing/2014/main" id="{09D9C4BD-4F4E-4D47-9920-5667917C53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 y="3964"/>
              <a:ext cx="85"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0" name="Oval 38">
              <a:extLst>
                <a:ext uri="{FF2B5EF4-FFF2-40B4-BE49-F238E27FC236}">
                  <a16:creationId xmlns:a16="http://schemas.microsoft.com/office/drawing/2014/main" id="{A6203290-4C6C-49FA-8C03-1E64BF828BBF}"/>
                </a:ext>
              </a:extLst>
            </p:cNvPr>
            <p:cNvSpPr>
              <a:spLocks noChangeArrowheads="1"/>
            </p:cNvSpPr>
            <p:nvPr/>
          </p:nvSpPr>
          <p:spPr bwMode="auto">
            <a:xfrm>
              <a:off x="96" y="4089"/>
              <a:ext cx="32" cy="42"/>
            </a:xfrm>
            <a:prstGeom prst="ellipse">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sp>
          <p:nvSpPr>
            <p:cNvPr id="37911" name="Oval 39">
              <a:extLst>
                <a:ext uri="{FF2B5EF4-FFF2-40B4-BE49-F238E27FC236}">
                  <a16:creationId xmlns:a16="http://schemas.microsoft.com/office/drawing/2014/main" id="{F8E4C59C-8961-4DA1-9844-924906E7CF3C}"/>
                </a:ext>
              </a:extLst>
            </p:cNvPr>
            <p:cNvSpPr>
              <a:spLocks noChangeArrowheads="1"/>
            </p:cNvSpPr>
            <p:nvPr/>
          </p:nvSpPr>
          <p:spPr bwMode="auto">
            <a:xfrm>
              <a:off x="162" y="4089"/>
              <a:ext cx="31" cy="42"/>
            </a:xfrm>
            <a:prstGeom prst="ellipse">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sp>
          <p:nvSpPr>
            <p:cNvPr id="37912" name="Oval 40">
              <a:extLst>
                <a:ext uri="{FF2B5EF4-FFF2-40B4-BE49-F238E27FC236}">
                  <a16:creationId xmlns:a16="http://schemas.microsoft.com/office/drawing/2014/main" id="{3FFA5755-DF89-4B7E-B39E-6579C0DA3159}"/>
                </a:ext>
              </a:extLst>
            </p:cNvPr>
            <p:cNvSpPr>
              <a:spLocks noChangeArrowheads="1"/>
            </p:cNvSpPr>
            <p:nvPr/>
          </p:nvSpPr>
          <p:spPr bwMode="auto">
            <a:xfrm>
              <a:off x="227" y="4089"/>
              <a:ext cx="32" cy="42"/>
            </a:xfrm>
            <a:prstGeom prst="ellipse">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pic>
          <p:nvPicPr>
            <p:cNvPr id="37913" name="Picture 8" descr="modulo">
              <a:extLst>
                <a:ext uri="{FF2B5EF4-FFF2-40B4-BE49-F238E27FC236}">
                  <a16:creationId xmlns:a16="http://schemas.microsoft.com/office/drawing/2014/main" id="{3F898758-598D-4906-A64F-F682E8CDC0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9" y="1968"/>
              <a:ext cx="1038" cy="2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7898" name="Object 9">
            <a:extLst>
              <a:ext uri="{FF2B5EF4-FFF2-40B4-BE49-F238E27FC236}">
                <a16:creationId xmlns:a16="http://schemas.microsoft.com/office/drawing/2014/main" id="{BAC7623D-E05A-4DA9-915D-F64EF7A4B533}"/>
              </a:ext>
            </a:extLst>
          </p:cNvPr>
          <p:cNvGraphicFramePr>
            <a:graphicFrameLocks noChangeAspect="1"/>
          </p:cNvGraphicFramePr>
          <p:nvPr/>
        </p:nvGraphicFramePr>
        <p:xfrm>
          <a:off x="1600200" y="1905000"/>
          <a:ext cx="2743200" cy="1146175"/>
        </p:xfrm>
        <a:graphic>
          <a:graphicData uri="http://schemas.openxmlformats.org/presentationml/2006/ole">
            <mc:AlternateContent xmlns:mc="http://schemas.openxmlformats.org/markup-compatibility/2006">
              <mc:Choice xmlns:v="urn:schemas-microsoft-com:vml" Requires="v">
                <p:oleObj name="Equation" r:id="rId10" imgW="939392" imgH="393529" progId="Equation.3">
                  <p:embed/>
                </p:oleObj>
              </mc:Choice>
              <mc:Fallback>
                <p:oleObj name="Equation" r:id="rId10" imgW="939392" imgH="393529"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0200" y="1905000"/>
                        <a:ext cx="2743200" cy="114617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a:extLst>
              <a:ext uri="{FF2B5EF4-FFF2-40B4-BE49-F238E27FC236}">
                <a16:creationId xmlns:a16="http://schemas.microsoft.com/office/drawing/2014/main" id="{A459CBF4-5D29-468C-8A9E-8F40839C8E0A}"/>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pic>
        <p:nvPicPr>
          <p:cNvPr id="38915" name="Picture 8" descr="Laplace_3-oarnge">
            <a:extLst>
              <a:ext uri="{FF2B5EF4-FFF2-40B4-BE49-F238E27FC236}">
                <a16:creationId xmlns:a16="http://schemas.microsoft.com/office/drawing/2014/main" id="{CE7D5310-A1E6-4BA5-BEDD-93FF5E614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609600"/>
            <a:ext cx="3421063"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2">
            <a:extLst>
              <a:ext uri="{FF2B5EF4-FFF2-40B4-BE49-F238E27FC236}">
                <a16:creationId xmlns:a16="http://schemas.microsoft.com/office/drawing/2014/main" id="{2E85CCE7-4BD2-4860-98DE-3DBC69A1813D}"/>
              </a:ext>
            </a:extLst>
          </p:cNvPr>
          <p:cNvSpPr>
            <a:spLocks noGrp="1" noChangeArrowheads="1"/>
          </p:cNvSpPr>
          <p:nvPr>
            <p:ph type="title"/>
          </p:nvPr>
        </p:nvSpPr>
        <p:spPr>
          <a:xfrm>
            <a:off x="914400" y="685800"/>
            <a:ext cx="7793038" cy="1143000"/>
          </a:xfrm>
        </p:spPr>
        <p:txBody>
          <a:bodyPr/>
          <a:lstStyle/>
          <a:p>
            <a:pPr eaLnBrk="1" hangingPunct="1"/>
            <a:r>
              <a:rPr lang="en-US" altLang="en-US" sz="3200">
                <a:solidFill>
                  <a:schemeClr val="tx1"/>
                </a:solidFill>
                <a:latin typeface="Arial" panose="020B0604020202020204" pitchFamily="34" charset="0"/>
              </a:rPr>
              <a:t>Pierre Simon Laplace</a:t>
            </a:r>
            <a:r>
              <a:rPr lang="en-US" altLang="en-US" sz="2400">
                <a:solidFill>
                  <a:schemeClr val="tx1"/>
                </a:solidFill>
                <a:latin typeface="Arial" panose="020B0604020202020204" pitchFamily="34" charset="0"/>
              </a:rPr>
              <a:t> </a:t>
            </a:r>
            <a:br>
              <a:rPr lang="en-US" altLang="en-US" sz="2400">
                <a:solidFill>
                  <a:schemeClr val="tx1"/>
                </a:solidFill>
                <a:latin typeface="Arial" panose="020B0604020202020204" pitchFamily="34" charset="0"/>
              </a:rPr>
            </a:br>
            <a:r>
              <a:rPr lang="en-US" altLang="en-US" sz="1600">
                <a:solidFill>
                  <a:schemeClr val="tx1"/>
                </a:solidFill>
                <a:latin typeface="Arial" panose="020B0604020202020204" pitchFamily="34" charset="0"/>
              </a:rPr>
              <a:t>(1749-1827).</a:t>
            </a:r>
            <a:br>
              <a:rPr lang="en-US" altLang="en-US" sz="2400">
                <a:solidFill>
                  <a:schemeClr val="tx1"/>
                </a:solidFill>
                <a:latin typeface="Arial" panose="020B0604020202020204" pitchFamily="34" charset="0"/>
              </a:rPr>
            </a:br>
            <a:endParaRPr lang="en-US" altLang="en-US" sz="2400">
              <a:solidFill>
                <a:schemeClr val="tx1"/>
              </a:solidFill>
              <a:latin typeface="Arial" panose="020B0604020202020204" pitchFamily="34" charset="0"/>
            </a:endParaRPr>
          </a:p>
        </p:txBody>
      </p:sp>
      <p:sp>
        <p:nvSpPr>
          <p:cNvPr id="90115" name="Rectangle 3">
            <a:extLst>
              <a:ext uri="{FF2B5EF4-FFF2-40B4-BE49-F238E27FC236}">
                <a16:creationId xmlns:a16="http://schemas.microsoft.com/office/drawing/2014/main" id="{E18A1FD5-6718-4C34-9F35-EF3B098BB060}"/>
              </a:ext>
            </a:extLst>
          </p:cNvPr>
          <p:cNvSpPr>
            <a:spLocks noChangeArrowheads="1"/>
          </p:cNvSpPr>
          <p:nvPr/>
        </p:nvSpPr>
        <p:spPr bwMode="auto">
          <a:xfrm>
            <a:off x="609600" y="1905000"/>
            <a:ext cx="74358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eaLnBrk="0" hangingPunct="0">
              <a:defRPr/>
            </a:pPr>
            <a:r>
              <a:rPr lang="en-US" altLang="en-US" sz="3600">
                <a:latin typeface="Times New Roman" pitchFamily="18" charset="0"/>
              </a:rPr>
              <a:t>Namesakes:</a:t>
            </a:r>
          </a:p>
          <a:p>
            <a:pPr eaLnBrk="0" hangingPunct="0">
              <a:buFontTx/>
              <a:buChar char="•"/>
              <a:defRPr/>
            </a:pPr>
            <a:r>
              <a:rPr lang="en-US" altLang="en-US" sz="2400">
                <a:solidFill>
                  <a:srgbClr val="660066"/>
                </a:solidFill>
                <a:effectLst>
                  <a:outerShdw blurRad="38100" dist="38100" dir="2700000" algn="tl">
                    <a:srgbClr val="C0C0C0"/>
                  </a:outerShdw>
                </a:effectLst>
                <a:latin typeface="Arial" charset="0"/>
              </a:rPr>
              <a:t>Laplace transform</a:t>
            </a:r>
          </a:p>
          <a:p>
            <a:pPr eaLnBrk="0" hangingPunct="0">
              <a:buFontTx/>
              <a:buChar char="•"/>
              <a:defRPr/>
            </a:pPr>
            <a:endParaRPr lang="en-US" altLang="en-US" sz="2400">
              <a:solidFill>
                <a:srgbClr val="660066"/>
              </a:solidFill>
              <a:effectLst>
                <a:outerShdw blurRad="38100" dist="38100" dir="2700000" algn="tl">
                  <a:srgbClr val="C0C0C0"/>
                </a:outerShdw>
              </a:effectLst>
              <a:latin typeface="Arial" charset="0"/>
            </a:endParaRPr>
          </a:p>
          <a:p>
            <a:pPr eaLnBrk="0" hangingPunct="0">
              <a:buFontTx/>
              <a:buChar char="•"/>
              <a:defRPr/>
            </a:pPr>
            <a:endParaRPr lang="en-US" altLang="en-US" sz="2400">
              <a:solidFill>
                <a:srgbClr val="660066"/>
              </a:solidFill>
              <a:effectLst>
                <a:outerShdw blurRad="38100" dist="38100" dir="2700000" algn="tl">
                  <a:srgbClr val="C0C0C0"/>
                </a:outerShdw>
              </a:effectLst>
              <a:latin typeface="Arial" charset="0"/>
            </a:endParaRPr>
          </a:p>
          <a:p>
            <a:pPr eaLnBrk="0" hangingPunct="0">
              <a:buFontTx/>
              <a:buChar char="•"/>
              <a:defRPr/>
            </a:pPr>
            <a:r>
              <a:rPr lang="en-US" altLang="en-US" sz="2400">
                <a:solidFill>
                  <a:srgbClr val="660066"/>
                </a:solidFill>
                <a:effectLst>
                  <a:outerShdw blurRad="38100" dist="38100" dir="2700000" algn="tl">
                    <a:srgbClr val="C0C0C0"/>
                  </a:outerShdw>
                </a:effectLst>
                <a:latin typeface="Arial" charset="0"/>
              </a:rPr>
              <a:t>Laplace Noise</a:t>
            </a:r>
          </a:p>
          <a:p>
            <a:pPr eaLnBrk="0" hangingPunct="0">
              <a:buFontTx/>
              <a:buChar char="•"/>
              <a:defRPr/>
            </a:pPr>
            <a:r>
              <a:rPr lang="en-US" altLang="en-US" sz="2400">
                <a:solidFill>
                  <a:srgbClr val="660066"/>
                </a:solidFill>
                <a:effectLst>
                  <a:outerShdw blurRad="38100" dist="38100" dir="2700000" algn="tl">
                    <a:srgbClr val="C0C0C0"/>
                  </a:outerShdw>
                </a:effectLst>
                <a:latin typeface="Arial" charset="0"/>
              </a:rPr>
              <a:t>Laplace helped to establish the </a:t>
            </a:r>
            <a:r>
              <a:rPr lang="en-US" altLang="en-US" sz="2400">
                <a:solidFill>
                  <a:srgbClr val="FFFF00"/>
                </a:solidFill>
                <a:effectLst>
                  <a:outerShdw blurRad="38100" dist="38100" dir="2700000" algn="tl">
                    <a:srgbClr val="C0C0C0"/>
                  </a:outerShdw>
                </a:effectLst>
                <a:latin typeface="Arial" charset="0"/>
              </a:rPr>
              <a:t>metric system.</a:t>
            </a:r>
          </a:p>
          <a:p>
            <a:pPr eaLnBrk="0" hangingPunct="0">
              <a:buFontTx/>
              <a:buChar char="•"/>
              <a:defRPr/>
            </a:pPr>
            <a:r>
              <a:rPr lang="en-US" altLang="en-US" sz="2400">
                <a:solidFill>
                  <a:srgbClr val="660066"/>
                </a:solidFill>
                <a:effectLst>
                  <a:outerShdw blurRad="38100" dist="38100" dir="2700000" algn="tl">
                    <a:srgbClr val="C0C0C0"/>
                  </a:outerShdw>
                </a:effectLst>
                <a:latin typeface="Arial" charset="0"/>
              </a:rPr>
              <a:t>Laplacian Operator</a:t>
            </a:r>
          </a:p>
          <a:p>
            <a:pPr eaLnBrk="0" hangingPunct="0">
              <a:defRPr/>
            </a:pPr>
            <a:endParaRPr lang="en-US" altLang="en-US" sz="2400">
              <a:latin typeface="Arial" charset="0"/>
            </a:endParaRPr>
          </a:p>
        </p:txBody>
      </p:sp>
      <p:graphicFrame>
        <p:nvGraphicFramePr>
          <p:cNvPr id="38918" name="Object 5">
            <a:extLst>
              <a:ext uri="{FF2B5EF4-FFF2-40B4-BE49-F238E27FC236}">
                <a16:creationId xmlns:a16="http://schemas.microsoft.com/office/drawing/2014/main" id="{40FA5D07-A02E-4DE2-9368-363790206035}"/>
              </a:ext>
            </a:extLst>
          </p:cNvPr>
          <p:cNvGraphicFramePr>
            <a:graphicFrameLocks noChangeAspect="1"/>
          </p:cNvGraphicFramePr>
          <p:nvPr/>
        </p:nvGraphicFramePr>
        <p:xfrm>
          <a:off x="1676400" y="2971800"/>
          <a:ext cx="2743200" cy="735013"/>
        </p:xfrm>
        <a:graphic>
          <a:graphicData uri="http://schemas.openxmlformats.org/presentationml/2006/ole">
            <mc:AlternateContent xmlns:mc="http://schemas.openxmlformats.org/markup-compatibility/2006">
              <mc:Choice xmlns:v="urn:schemas-microsoft-com:vml" Requires="v">
                <p:oleObj name="Equation" r:id="rId3" imgW="1231366" imgH="330057" progId="Equation.3">
                  <p:embed/>
                </p:oleObj>
              </mc:Choice>
              <mc:Fallback>
                <p:oleObj name="Equation" r:id="rId3" imgW="1231366" imgH="330057"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971800"/>
                        <a:ext cx="2743200" cy="735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119" name="Text Box 7">
            <a:extLst>
              <a:ext uri="{FF2B5EF4-FFF2-40B4-BE49-F238E27FC236}">
                <a16:creationId xmlns:a16="http://schemas.microsoft.com/office/drawing/2014/main" id="{3379575C-68FB-4CA1-8C8C-81E0FE9E9448}"/>
              </a:ext>
            </a:extLst>
          </p:cNvPr>
          <p:cNvSpPr txBox="1">
            <a:spLocks noChangeArrowheads="1"/>
          </p:cNvSpPr>
          <p:nvPr/>
        </p:nvSpPr>
        <p:spPr bwMode="auto">
          <a:xfrm>
            <a:off x="685800" y="4800600"/>
            <a:ext cx="754856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ts val="500"/>
              </a:spcBef>
              <a:spcAft>
                <a:spcPts val="500"/>
              </a:spcAft>
              <a:defRPr/>
            </a:pPr>
            <a:r>
              <a:rPr lang="en-US" altLang="en-US" sz="2400" b="1">
                <a:effectLst>
                  <a:outerShdw blurRad="38100" dist="38100" dir="2700000" algn="tl">
                    <a:srgbClr val="C0C0C0"/>
                  </a:outerShdw>
                </a:effectLst>
                <a:latin typeface="Arial" charset="0"/>
              </a:rPr>
              <a:t>Napoleon appointed Laplace </a:t>
            </a:r>
            <a:r>
              <a:rPr lang="en-US" altLang="en-US" sz="2400" b="1" i="1">
                <a:solidFill>
                  <a:schemeClr val="folHlink"/>
                </a:solidFill>
                <a:effectLst>
                  <a:outerShdw blurRad="38100" dist="38100" dir="2700000" algn="tl">
                    <a:srgbClr val="C0C0C0"/>
                  </a:outerShdw>
                </a:effectLst>
                <a:latin typeface="Arial" charset="0"/>
              </a:rPr>
              <a:t>Minister of the Interior</a:t>
            </a:r>
            <a:r>
              <a:rPr lang="en-US" altLang="en-US" sz="2400" b="1">
                <a:effectLst>
                  <a:outerShdw blurRad="38100" dist="38100" dir="2700000" algn="tl">
                    <a:srgbClr val="C0C0C0"/>
                  </a:outerShdw>
                </a:effectLst>
                <a:latin typeface="Arial" charset="0"/>
              </a:rPr>
              <a:t> but removed him from office after only six weeks </a:t>
            </a:r>
            <a:r>
              <a:rPr lang="en-US" altLang="en-US" sz="2400" b="1">
                <a:solidFill>
                  <a:srgbClr val="660066"/>
                </a:solidFill>
                <a:effectLst>
                  <a:outerShdw blurRad="38100" dist="38100" dir="2700000" algn="tl">
                    <a:srgbClr val="C0C0C0"/>
                  </a:outerShdw>
                </a:effectLst>
                <a:latin typeface="Arial" charset="0"/>
              </a:rPr>
              <a:t>“</a:t>
            </a:r>
            <a:r>
              <a:rPr lang="en-US" altLang="en-US" sz="2400" b="1" i="1">
                <a:solidFill>
                  <a:srgbClr val="660066"/>
                </a:solidFill>
                <a:effectLst>
                  <a:outerShdw blurRad="38100" dist="38100" dir="2700000" algn="tl">
                    <a:srgbClr val="C0C0C0"/>
                  </a:outerShdw>
                </a:effectLst>
                <a:latin typeface="Arial" charset="0"/>
              </a:rPr>
              <a:t>because he brought the spirit of the infinitely small into the government.”</a:t>
            </a:r>
            <a:r>
              <a:rPr lang="en-US" altLang="en-US" sz="2400" b="1">
                <a:effectLst>
                  <a:outerShdw blurRad="38100" dist="38100" dir="2700000" algn="tl">
                    <a:srgbClr val="C0C0C0"/>
                  </a:outerShdw>
                </a:effectLst>
                <a:latin typeface="Times New Roman" pitchFamily="18" charset="0"/>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a:extLst>
              <a:ext uri="{FF2B5EF4-FFF2-40B4-BE49-F238E27FC236}">
                <a16:creationId xmlns:a16="http://schemas.microsoft.com/office/drawing/2014/main" id="{1CEAC36A-E3B2-4A94-9166-ED8A9216C8C1}"/>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39939" name="Rectangle 2">
            <a:extLst>
              <a:ext uri="{FF2B5EF4-FFF2-40B4-BE49-F238E27FC236}">
                <a16:creationId xmlns:a16="http://schemas.microsoft.com/office/drawing/2014/main" id="{2BFCAE3E-5FAD-4A4D-87CC-486F73EBC8DC}"/>
              </a:ext>
            </a:extLst>
          </p:cNvPr>
          <p:cNvSpPr>
            <a:spLocks noGrp="1" noChangeArrowheads="1"/>
          </p:cNvSpPr>
          <p:nvPr>
            <p:ph type="title"/>
          </p:nvPr>
        </p:nvSpPr>
        <p:spPr>
          <a:xfrm>
            <a:off x="1143794" y="657946"/>
            <a:ext cx="7793037" cy="1143000"/>
          </a:xfrm>
        </p:spPr>
        <p:txBody>
          <a:bodyPr/>
          <a:lstStyle/>
          <a:p>
            <a:pPr eaLnBrk="1" hangingPunct="1"/>
            <a:r>
              <a:rPr lang="en-US" altLang="en-US"/>
              <a:t>Gamma RV</a:t>
            </a:r>
          </a:p>
        </p:txBody>
      </p:sp>
      <p:graphicFrame>
        <p:nvGraphicFramePr>
          <p:cNvPr id="39940" name="Object 4">
            <a:extLst>
              <a:ext uri="{FF2B5EF4-FFF2-40B4-BE49-F238E27FC236}">
                <a16:creationId xmlns:a16="http://schemas.microsoft.com/office/drawing/2014/main" id="{212B70EB-CFCA-4E2F-A754-1290EFF9AC31}"/>
              </a:ext>
            </a:extLst>
          </p:cNvPr>
          <p:cNvGraphicFramePr>
            <a:graphicFrameLocks noChangeAspect="1"/>
          </p:cNvGraphicFramePr>
          <p:nvPr>
            <p:extLst>
              <p:ext uri="{D42A27DB-BD31-4B8C-83A1-F6EECF244321}">
                <p14:modId xmlns:p14="http://schemas.microsoft.com/office/powerpoint/2010/main" val="2220426834"/>
              </p:ext>
            </p:extLst>
          </p:nvPr>
        </p:nvGraphicFramePr>
        <p:xfrm>
          <a:off x="609600" y="1948293"/>
          <a:ext cx="4749800" cy="1287463"/>
        </p:xfrm>
        <a:graphic>
          <a:graphicData uri="http://schemas.openxmlformats.org/presentationml/2006/ole">
            <mc:AlternateContent xmlns:mc="http://schemas.openxmlformats.org/markup-compatibility/2006">
              <mc:Choice xmlns:v="urn:schemas-microsoft-com:vml" Requires="v">
                <p:oleObj name="Equation" r:id="rId2" imgW="1637589" imgH="444307" progId="Equation.3">
                  <p:embed/>
                </p:oleObj>
              </mc:Choice>
              <mc:Fallback>
                <p:oleObj name="Equation" r:id="rId2" imgW="1637589" imgH="444307"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48293"/>
                        <a:ext cx="4749800" cy="128746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1" name="Object 5">
            <a:extLst>
              <a:ext uri="{FF2B5EF4-FFF2-40B4-BE49-F238E27FC236}">
                <a16:creationId xmlns:a16="http://schemas.microsoft.com/office/drawing/2014/main" id="{49010D53-96C0-483D-9F1D-C8C98A27B46B}"/>
              </a:ext>
            </a:extLst>
          </p:cNvPr>
          <p:cNvGraphicFramePr>
            <a:graphicFrameLocks noChangeAspect="1"/>
          </p:cNvGraphicFramePr>
          <p:nvPr>
            <p:extLst>
              <p:ext uri="{D42A27DB-BD31-4B8C-83A1-F6EECF244321}">
                <p14:modId xmlns:p14="http://schemas.microsoft.com/office/powerpoint/2010/main" val="3092404313"/>
              </p:ext>
            </p:extLst>
          </p:nvPr>
        </p:nvGraphicFramePr>
        <p:xfrm>
          <a:off x="609600" y="3815123"/>
          <a:ext cx="4267200" cy="868363"/>
        </p:xfrm>
        <a:graphic>
          <a:graphicData uri="http://schemas.openxmlformats.org/presentationml/2006/ole">
            <mc:AlternateContent xmlns:mc="http://schemas.openxmlformats.org/markup-compatibility/2006">
              <mc:Choice xmlns:v="urn:schemas-microsoft-com:vml" Requires="v">
                <p:oleObj name="Equation" r:id="rId4" imgW="1625600" imgH="330200" progId="Equation.3">
                  <p:embed/>
                </p:oleObj>
              </mc:Choice>
              <mc:Fallback>
                <p:oleObj name="Equation" r:id="rId4" imgW="1625600" imgH="3302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815123"/>
                        <a:ext cx="4267200" cy="86836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2" name="Text Box 6">
            <a:extLst>
              <a:ext uri="{FF2B5EF4-FFF2-40B4-BE49-F238E27FC236}">
                <a16:creationId xmlns:a16="http://schemas.microsoft.com/office/drawing/2014/main" id="{1CEF29C1-05A9-4F00-89D8-87BC4987B37F}"/>
              </a:ext>
            </a:extLst>
          </p:cNvPr>
          <p:cNvSpPr txBox="1">
            <a:spLocks noChangeArrowheads="1"/>
          </p:cNvSpPr>
          <p:nvPr/>
        </p:nvSpPr>
        <p:spPr bwMode="auto">
          <a:xfrm>
            <a:off x="404956" y="3362685"/>
            <a:ext cx="2470150" cy="466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dirty="0"/>
              <a:t>Gamma Function</a:t>
            </a:r>
          </a:p>
        </p:txBody>
      </p:sp>
      <p:grpSp>
        <p:nvGrpSpPr>
          <p:cNvPr id="73738" name="Group 10">
            <a:extLst>
              <a:ext uri="{FF2B5EF4-FFF2-40B4-BE49-F238E27FC236}">
                <a16:creationId xmlns:a16="http://schemas.microsoft.com/office/drawing/2014/main" id="{4ABC49F7-6D3E-48CF-9B87-D1CD1574C6CD}"/>
              </a:ext>
            </a:extLst>
          </p:cNvPr>
          <p:cNvGrpSpPr>
            <a:grpSpLocks/>
          </p:cNvGrpSpPr>
          <p:nvPr/>
        </p:nvGrpSpPr>
        <p:grpSpPr bwMode="auto">
          <a:xfrm>
            <a:off x="196850" y="4746336"/>
            <a:ext cx="6051550" cy="1768475"/>
            <a:chOff x="768" y="2769"/>
            <a:chExt cx="3812" cy="1114"/>
          </a:xfrm>
        </p:grpSpPr>
        <p:graphicFrame>
          <p:nvGraphicFramePr>
            <p:cNvPr id="39944" name="Object 7">
              <a:extLst>
                <a:ext uri="{FF2B5EF4-FFF2-40B4-BE49-F238E27FC236}">
                  <a16:creationId xmlns:a16="http://schemas.microsoft.com/office/drawing/2014/main" id="{D6064B72-A434-4CD1-AD41-C7094DD4B010}"/>
                </a:ext>
              </a:extLst>
            </p:cNvPr>
            <p:cNvGraphicFramePr>
              <a:graphicFrameLocks noChangeAspect="1"/>
            </p:cNvGraphicFramePr>
            <p:nvPr>
              <p:extLst>
                <p:ext uri="{D42A27DB-BD31-4B8C-83A1-F6EECF244321}">
                  <p14:modId xmlns:p14="http://schemas.microsoft.com/office/powerpoint/2010/main" val="614361882"/>
                </p:ext>
              </p:extLst>
            </p:nvPr>
          </p:nvGraphicFramePr>
          <p:xfrm>
            <a:off x="3175" y="2769"/>
            <a:ext cx="1405" cy="368"/>
          </p:xfrm>
          <a:graphic>
            <a:graphicData uri="http://schemas.openxmlformats.org/presentationml/2006/ole">
              <mc:AlternateContent xmlns:mc="http://schemas.openxmlformats.org/markup-compatibility/2006">
                <mc:Choice xmlns:v="urn:schemas-microsoft-com:vml" Requires="v">
                  <p:oleObj name="Equation" r:id="rId6" imgW="914400" imgH="241300" progId="Equation.3">
                    <p:embed/>
                  </p:oleObj>
                </mc:Choice>
                <mc:Fallback>
                  <p:oleObj name="Equation" r:id="rId6" imgW="914400" imgH="2413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5" y="2769"/>
                          <a:ext cx="1405" cy="36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5" name="Text Box 8">
              <a:extLst>
                <a:ext uri="{FF2B5EF4-FFF2-40B4-BE49-F238E27FC236}">
                  <a16:creationId xmlns:a16="http://schemas.microsoft.com/office/drawing/2014/main" id="{4A539F34-C434-4645-8A0C-8E19F258554A}"/>
                </a:ext>
              </a:extLst>
            </p:cNvPr>
            <p:cNvSpPr txBox="1">
              <a:spLocks noChangeArrowheads="1"/>
            </p:cNvSpPr>
            <p:nvPr/>
          </p:nvSpPr>
          <p:spPr bwMode="auto">
            <a:xfrm>
              <a:off x="768" y="2784"/>
              <a:ext cx="2407" cy="294"/>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a:t>Erlang RV: Gamma for </a:t>
              </a:r>
              <a:r>
                <a:rPr lang="en-US" altLang="en-US" sz="2400" i="1">
                  <a:latin typeface="Times New Roman" panose="02020603050405020304" pitchFamily="18" charset="0"/>
                </a:rPr>
                <a:t>a=n</a:t>
              </a:r>
              <a:endParaRPr lang="en-US" altLang="en-US" sz="2400"/>
            </a:p>
          </p:txBody>
        </p:sp>
        <p:graphicFrame>
          <p:nvGraphicFramePr>
            <p:cNvPr id="39946" name="Object 9">
              <a:extLst>
                <a:ext uri="{FF2B5EF4-FFF2-40B4-BE49-F238E27FC236}">
                  <a16:creationId xmlns:a16="http://schemas.microsoft.com/office/drawing/2014/main" id="{341DD4E0-0548-4EE7-8BA9-CF719FF6EA1D}"/>
                </a:ext>
              </a:extLst>
            </p:cNvPr>
            <p:cNvGraphicFramePr>
              <a:graphicFrameLocks noChangeAspect="1"/>
            </p:cNvGraphicFramePr>
            <p:nvPr/>
          </p:nvGraphicFramePr>
          <p:xfrm>
            <a:off x="1536" y="3072"/>
            <a:ext cx="2992" cy="811"/>
          </p:xfrm>
          <a:graphic>
            <a:graphicData uri="http://schemas.openxmlformats.org/presentationml/2006/ole">
              <mc:AlternateContent xmlns:mc="http://schemas.openxmlformats.org/markup-compatibility/2006">
                <mc:Choice xmlns:v="urn:schemas-microsoft-com:vml" Requires="v">
                  <p:oleObj name="Equation" r:id="rId8" imgW="1637589" imgH="444307" progId="Equation.3">
                    <p:embed/>
                  </p:oleObj>
                </mc:Choice>
                <mc:Fallback>
                  <p:oleObj name="Equation" r:id="rId8" imgW="1637589" imgH="444307"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6" y="3072"/>
                          <a:ext cx="2992" cy="811"/>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2" name="TextBox 11">
            <a:extLst>
              <a:ext uri="{FF2B5EF4-FFF2-40B4-BE49-F238E27FC236}">
                <a16:creationId xmlns:a16="http://schemas.microsoft.com/office/drawing/2014/main" id="{2634446D-1147-40F8-869E-E206186045BF}"/>
              </a:ext>
            </a:extLst>
          </p:cNvPr>
          <p:cNvSpPr txBox="1"/>
          <p:nvPr/>
        </p:nvSpPr>
        <p:spPr>
          <a:xfrm>
            <a:off x="6944592" y="2913687"/>
            <a:ext cx="1832552" cy="492443"/>
          </a:xfrm>
          <a:prstGeom prst="rect">
            <a:avLst/>
          </a:prstGeom>
          <a:noFill/>
        </p:spPr>
        <p:txBody>
          <a:bodyPr wrap="square">
            <a:spAutoFit/>
          </a:bodyPr>
          <a:lstStyle/>
          <a:p>
            <a:pPr algn="ctr"/>
            <a:r>
              <a:rPr lang="en-US" sz="1000" b="1" dirty="0"/>
              <a:t>Vasco da Gama</a:t>
            </a:r>
            <a:endParaRPr lang="en-US" b="1" dirty="0"/>
          </a:p>
          <a:p>
            <a:pPr algn="ctr"/>
            <a:r>
              <a:rPr lang="en-US" b="1" dirty="0">
                <a:solidFill>
                  <a:schemeClr val="bg1">
                    <a:lumMod val="85000"/>
                  </a:schemeClr>
                </a:solidFill>
              </a:rPr>
              <a:t>Has absolutely nothing to due with the Gamma  RV</a:t>
            </a:r>
          </a:p>
        </p:txBody>
      </p:sp>
      <p:pic>
        <p:nvPicPr>
          <p:cNvPr id="4" name="Picture 3" descr="A person with a beard&#10;&#10;Description automatically generated with low confidence">
            <a:extLst>
              <a:ext uri="{FF2B5EF4-FFF2-40B4-BE49-F238E27FC236}">
                <a16:creationId xmlns:a16="http://schemas.microsoft.com/office/drawing/2014/main" id="{8ABCF0BC-311C-4FD5-B78B-08B236FD4A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05600" y="151323"/>
            <a:ext cx="1984953" cy="27879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3738"/>
                                        </p:tgtEl>
                                        <p:attrNameLst>
                                          <p:attrName>style.visibility</p:attrName>
                                        </p:attrNameLst>
                                      </p:cBhvr>
                                      <p:to>
                                        <p:strVal val="visible"/>
                                      </p:to>
                                    </p:set>
                                    <p:animEffect transition="in" filter="box(in)">
                                      <p:cBhvr>
                                        <p:cTn id="7" dur="500"/>
                                        <p:tgtEl>
                                          <p:spTgt spid="73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a:extLst>
              <a:ext uri="{FF2B5EF4-FFF2-40B4-BE49-F238E27FC236}">
                <a16:creationId xmlns:a16="http://schemas.microsoft.com/office/drawing/2014/main" id="{D7D31018-0FD9-4A36-AD58-AD3474EE9C05}"/>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40963" name="Rectangle 2">
            <a:extLst>
              <a:ext uri="{FF2B5EF4-FFF2-40B4-BE49-F238E27FC236}">
                <a16:creationId xmlns:a16="http://schemas.microsoft.com/office/drawing/2014/main" id="{462BBA02-489C-4144-9860-87ACD2C36202}"/>
              </a:ext>
            </a:extLst>
          </p:cNvPr>
          <p:cNvSpPr>
            <a:spLocks noGrp="1" noChangeArrowheads="1"/>
          </p:cNvSpPr>
          <p:nvPr>
            <p:ph type="title"/>
          </p:nvPr>
        </p:nvSpPr>
        <p:spPr/>
        <p:txBody>
          <a:bodyPr/>
          <a:lstStyle/>
          <a:p>
            <a:pPr eaLnBrk="1" hangingPunct="1"/>
            <a:r>
              <a:rPr lang="en-US" altLang="en-US"/>
              <a:t>Other RV’s</a:t>
            </a:r>
          </a:p>
        </p:txBody>
      </p:sp>
      <p:sp>
        <p:nvSpPr>
          <p:cNvPr id="40964" name="Rectangle 3">
            <a:extLst>
              <a:ext uri="{FF2B5EF4-FFF2-40B4-BE49-F238E27FC236}">
                <a16:creationId xmlns:a16="http://schemas.microsoft.com/office/drawing/2014/main" id="{CBA06088-D8F2-4166-A769-7B0271A9F015}"/>
              </a:ext>
            </a:extLst>
          </p:cNvPr>
          <p:cNvSpPr>
            <a:spLocks noGrp="1" noChangeArrowheads="1"/>
          </p:cNvSpPr>
          <p:nvPr>
            <p:ph type="body" idx="1"/>
          </p:nvPr>
        </p:nvSpPr>
        <p:spPr/>
        <p:txBody>
          <a:bodyPr/>
          <a:lstStyle/>
          <a:p>
            <a:pPr eaLnBrk="1" hangingPunct="1"/>
            <a:r>
              <a:rPr lang="en-US" altLang="en-US"/>
              <a:t>Weibull</a:t>
            </a:r>
          </a:p>
          <a:p>
            <a:pPr eaLnBrk="1" hangingPunct="1"/>
            <a:endParaRPr lang="en-US" altLang="en-US"/>
          </a:p>
          <a:p>
            <a:pPr eaLnBrk="1" hangingPunct="1"/>
            <a:endParaRPr lang="en-US" altLang="en-US"/>
          </a:p>
          <a:p>
            <a:pPr eaLnBrk="1" hangingPunct="1"/>
            <a:r>
              <a:rPr lang="en-US" altLang="en-US" i="1">
                <a:latin typeface="Times New Roman" panose="02020603050405020304" pitchFamily="18" charset="0"/>
                <a:sym typeface="Symbol" panose="05050102010706020507" pitchFamily="18" charset="2"/>
              </a:rPr>
              <a:t></a:t>
            </a:r>
            <a:r>
              <a:rPr lang="en-US" altLang="en-US">
                <a:latin typeface="Times New Roman" panose="02020603050405020304" pitchFamily="18" charset="0"/>
                <a:sym typeface="Symbol" panose="05050102010706020507" pitchFamily="18" charset="2"/>
              </a:rPr>
              <a:t>2</a:t>
            </a:r>
            <a:r>
              <a:rPr lang="en-US" altLang="en-US">
                <a:sym typeface="Symbol" panose="05050102010706020507" pitchFamily="18" charset="2"/>
              </a:rPr>
              <a:t> (chi-squared)</a:t>
            </a:r>
          </a:p>
        </p:txBody>
      </p:sp>
      <p:graphicFrame>
        <p:nvGraphicFramePr>
          <p:cNvPr id="40965" name="Object 4">
            <a:extLst>
              <a:ext uri="{FF2B5EF4-FFF2-40B4-BE49-F238E27FC236}">
                <a16:creationId xmlns:a16="http://schemas.microsoft.com/office/drawing/2014/main" id="{2FE5D365-D56C-4278-81CC-F880088C20D9}"/>
              </a:ext>
            </a:extLst>
          </p:cNvPr>
          <p:cNvGraphicFramePr>
            <a:graphicFrameLocks noChangeAspect="1"/>
          </p:cNvGraphicFramePr>
          <p:nvPr/>
        </p:nvGraphicFramePr>
        <p:xfrm>
          <a:off x="838200" y="2819400"/>
          <a:ext cx="4713288" cy="733425"/>
        </p:xfrm>
        <a:graphic>
          <a:graphicData uri="http://schemas.openxmlformats.org/presentationml/2006/ole">
            <mc:AlternateContent xmlns:mc="http://schemas.openxmlformats.org/markup-compatibility/2006">
              <mc:Choice xmlns:v="urn:schemas-microsoft-com:vml" Requires="v">
                <p:oleObj name="Equation" r:id="rId2" imgW="1625600" imgH="254000" progId="Equation.3">
                  <p:embed/>
                </p:oleObj>
              </mc:Choice>
              <mc:Fallback>
                <p:oleObj name="Equation" r:id="rId2" imgW="1625600" imgH="2540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19400"/>
                        <a:ext cx="4713288" cy="7334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66" name="Object 5">
            <a:extLst>
              <a:ext uri="{FF2B5EF4-FFF2-40B4-BE49-F238E27FC236}">
                <a16:creationId xmlns:a16="http://schemas.microsoft.com/office/drawing/2014/main" id="{F5942B47-2A63-4CB9-8620-47C3994B8402}"/>
              </a:ext>
            </a:extLst>
          </p:cNvPr>
          <p:cNvGraphicFramePr>
            <a:graphicFrameLocks noChangeAspect="1"/>
          </p:cNvGraphicFramePr>
          <p:nvPr/>
        </p:nvGraphicFramePr>
        <p:xfrm>
          <a:off x="2514600" y="4495800"/>
          <a:ext cx="4800600" cy="1543050"/>
        </p:xfrm>
        <a:graphic>
          <a:graphicData uri="http://schemas.openxmlformats.org/presentationml/2006/ole">
            <mc:AlternateContent xmlns:mc="http://schemas.openxmlformats.org/markup-compatibility/2006">
              <mc:Choice xmlns:v="urn:schemas-microsoft-com:vml" Requires="v">
                <p:oleObj name="Equation" r:id="rId4" imgW="2019300" imgH="647700" progId="Equation.3">
                  <p:embed/>
                </p:oleObj>
              </mc:Choice>
              <mc:Fallback>
                <p:oleObj name="Equation" r:id="rId4" imgW="2019300" imgH="6477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495800"/>
                        <a:ext cx="4800600" cy="15430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7" name="Text Box 8">
            <a:extLst>
              <a:ext uri="{FF2B5EF4-FFF2-40B4-BE49-F238E27FC236}">
                <a16:creationId xmlns:a16="http://schemas.microsoft.com/office/drawing/2014/main" id="{895A735C-719D-4136-AC19-2D3BD926A1BB}"/>
              </a:ext>
            </a:extLst>
          </p:cNvPr>
          <p:cNvSpPr txBox="1">
            <a:spLocks noChangeArrowheads="1"/>
          </p:cNvSpPr>
          <p:nvPr/>
        </p:nvSpPr>
        <p:spPr bwMode="auto">
          <a:xfrm>
            <a:off x="5486400" y="3657600"/>
            <a:ext cx="2667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1400" b="1">
                <a:latin typeface="Times New Roman" panose="02020603050405020304" pitchFamily="18" charset="0"/>
              </a:rPr>
              <a:t>Wallodi Weibull 1887-1979</a:t>
            </a:r>
          </a:p>
        </p:txBody>
      </p:sp>
      <p:pic>
        <p:nvPicPr>
          <p:cNvPr id="40968" name="Picture 9">
            <a:extLst>
              <a:ext uri="{FF2B5EF4-FFF2-40B4-BE49-F238E27FC236}">
                <a16:creationId xmlns:a16="http://schemas.microsoft.com/office/drawing/2014/main" id="{C68F1C62-1A9B-495C-B7A3-807344D33C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533400"/>
            <a:ext cx="2205038" cy="31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a:extLst>
              <a:ext uri="{FF2B5EF4-FFF2-40B4-BE49-F238E27FC236}">
                <a16:creationId xmlns:a16="http://schemas.microsoft.com/office/drawing/2014/main" id="{BF131B5A-C646-49E9-96AD-A3E71EDCEC1F}"/>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41987" name="Rectangle 2">
            <a:extLst>
              <a:ext uri="{FF2B5EF4-FFF2-40B4-BE49-F238E27FC236}">
                <a16:creationId xmlns:a16="http://schemas.microsoft.com/office/drawing/2014/main" id="{83DE15AE-337E-4680-B644-5569AC6A6C7E}"/>
              </a:ext>
            </a:extLst>
          </p:cNvPr>
          <p:cNvSpPr>
            <a:spLocks noGrp="1" noChangeArrowheads="1"/>
          </p:cNvSpPr>
          <p:nvPr>
            <p:ph type="title"/>
          </p:nvPr>
        </p:nvSpPr>
        <p:spPr>
          <a:xfrm>
            <a:off x="1143000" y="682050"/>
            <a:ext cx="7793037" cy="1143000"/>
          </a:xfrm>
        </p:spPr>
        <p:txBody>
          <a:bodyPr/>
          <a:lstStyle/>
          <a:p>
            <a:pPr eaLnBrk="1" hangingPunct="1"/>
            <a:r>
              <a:rPr lang="en-US" altLang="en-US"/>
              <a:t>Other RV’s</a:t>
            </a:r>
          </a:p>
        </p:txBody>
      </p:sp>
      <p:sp>
        <p:nvSpPr>
          <p:cNvPr id="41988" name="Rectangle 3">
            <a:extLst>
              <a:ext uri="{FF2B5EF4-FFF2-40B4-BE49-F238E27FC236}">
                <a16:creationId xmlns:a16="http://schemas.microsoft.com/office/drawing/2014/main" id="{BB8E08E1-E2C7-4FFF-925D-82E05A2D7222}"/>
              </a:ext>
            </a:extLst>
          </p:cNvPr>
          <p:cNvSpPr>
            <a:spLocks noGrp="1" noChangeArrowheads="1"/>
          </p:cNvSpPr>
          <p:nvPr>
            <p:ph type="body" idx="1"/>
          </p:nvPr>
        </p:nvSpPr>
        <p:spPr>
          <a:xfrm>
            <a:off x="1295400" y="2099469"/>
            <a:ext cx="7772400" cy="4114800"/>
          </a:xfrm>
        </p:spPr>
        <p:txBody>
          <a:bodyPr/>
          <a:lstStyle/>
          <a:p>
            <a:pPr eaLnBrk="1" hangingPunct="1"/>
            <a:r>
              <a:rPr lang="en-US" altLang="en-US" i="1">
                <a:latin typeface="Times New Roman" panose="02020603050405020304" pitchFamily="18" charset="0"/>
                <a:sym typeface="Symbol" panose="05050102010706020507" pitchFamily="18" charset="2"/>
              </a:rPr>
              <a:t>F</a:t>
            </a:r>
          </a:p>
          <a:p>
            <a:pPr eaLnBrk="1" hangingPunct="1"/>
            <a:endParaRPr lang="en-US" altLang="en-US" i="1">
              <a:latin typeface="Times New Roman" panose="02020603050405020304" pitchFamily="18" charset="0"/>
              <a:sym typeface="Symbol" panose="05050102010706020507" pitchFamily="18" charset="2"/>
            </a:endParaRPr>
          </a:p>
          <a:p>
            <a:pPr eaLnBrk="1" hangingPunct="1"/>
            <a:endParaRPr lang="en-US" altLang="en-US" i="1">
              <a:latin typeface="Times New Roman" panose="02020603050405020304" pitchFamily="18" charset="0"/>
              <a:sym typeface="Symbol" panose="05050102010706020507" pitchFamily="18" charset="2"/>
            </a:endParaRPr>
          </a:p>
          <a:p>
            <a:pPr eaLnBrk="1" hangingPunct="1"/>
            <a:r>
              <a:rPr lang="en-US" altLang="en-US">
                <a:latin typeface="Arial" panose="020B0604020202020204" pitchFamily="34" charset="0"/>
                <a:sym typeface="Symbol" panose="05050102010706020507" pitchFamily="18" charset="2"/>
              </a:rPr>
              <a:t>Student’s t</a:t>
            </a:r>
            <a:endParaRPr lang="en-US" altLang="en-US" i="1">
              <a:latin typeface="Times New Roman" panose="02020603050405020304" pitchFamily="18" charset="0"/>
              <a:sym typeface="Symbol" panose="05050102010706020507" pitchFamily="18" charset="2"/>
            </a:endParaRPr>
          </a:p>
          <a:p>
            <a:pPr eaLnBrk="1" hangingPunct="1"/>
            <a:endParaRPr lang="en-US" altLang="en-US">
              <a:sym typeface="Symbol" panose="05050102010706020507" pitchFamily="18" charset="2"/>
            </a:endParaRPr>
          </a:p>
        </p:txBody>
      </p:sp>
      <p:graphicFrame>
        <p:nvGraphicFramePr>
          <p:cNvPr id="41989" name="Object 6">
            <a:extLst>
              <a:ext uri="{FF2B5EF4-FFF2-40B4-BE49-F238E27FC236}">
                <a16:creationId xmlns:a16="http://schemas.microsoft.com/office/drawing/2014/main" id="{FFEC8D8C-BEEE-4BD3-B215-D0786D359FB7}"/>
              </a:ext>
            </a:extLst>
          </p:cNvPr>
          <p:cNvGraphicFramePr>
            <a:graphicFrameLocks noChangeAspect="1"/>
          </p:cNvGraphicFramePr>
          <p:nvPr/>
        </p:nvGraphicFramePr>
        <p:xfrm>
          <a:off x="1600200" y="1752600"/>
          <a:ext cx="4343400" cy="2011363"/>
        </p:xfrm>
        <a:graphic>
          <a:graphicData uri="http://schemas.openxmlformats.org/presentationml/2006/ole">
            <mc:AlternateContent xmlns:mc="http://schemas.openxmlformats.org/markup-compatibility/2006">
              <mc:Choice xmlns:v="urn:schemas-microsoft-com:vml" Requires="v">
                <p:oleObj name="Equation" r:id="rId2" imgW="2197100" imgH="1016000" progId="Equation.3">
                  <p:embed/>
                </p:oleObj>
              </mc:Choice>
              <mc:Fallback>
                <p:oleObj name="Equation" r:id="rId2" imgW="2197100" imgH="1016000" progId="Equation.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52600"/>
                        <a:ext cx="4343400" cy="201136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990" name="Object 7">
            <a:extLst>
              <a:ext uri="{FF2B5EF4-FFF2-40B4-BE49-F238E27FC236}">
                <a16:creationId xmlns:a16="http://schemas.microsoft.com/office/drawing/2014/main" id="{48964D0D-98E0-460C-AA95-2F3B4165722D}"/>
              </a:ext>
            </a:extLst>
          </p:cNvPr>
          <p:cNvGraphicFramePr>
            <a:graphicFrameLocks noChangeAspect="1"/>
          </p:cNvGraphicFramePr>
          <p:nvPr/>
        </p:nvGraphicFramePr>
        <p:xfrm>
          <a:off x="1524000" y="4419600"/>
          <a:ext cx="4167188" cy="1684338"/>
        </p:xfrm>
        <a:graphic>
          <a:graphicData uri="http://schemas.openxmlformats.org/presentationml/2006/ole">
            <mc:AlternateContent xmlns:mc="http://schemas.openxmlformats.org/markup-compatibility/2006">
              <mc:Choice xmlns:v="urn:schemas-microsoft-com:vml" Requires="v">
                <p:oleObj name="Equation" r:id="rId4" imgW="2108200" imgH="850900" progId="Equation.3">
                  <p:embed/>
                </p:oleObj>
              </mc:Choice>
              <mc:Fallback>
                <p:oleObj name="Equation" r:id="rId4" imgW="2108200" imgH="8509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419600"/>
                        <a:ext cx="4167188" cy="168433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1991" name="Picture 8" descr="Gosset_2">
            <a:extLst>
              <a:ext uri="{FF2B5EF4-FFF2-40B4-BE49-F238E27FC236}">
                <a16:creationId xmlns:a16="http://schemas.microsoft.com/office/drawing/2014/main" id="{B876576B-31D0-42A9-9B55-9EA0AA1C08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1412" y="435770"/>
            <a:ext cx="24161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Rectangle 9">
            <a:extLst>
              <a:ext uri="{FF2B5EF4-FFF2-40B4-BE49-F238E27FC236}">
                <a16:creationId xmlns:a16="http://schemas.microsoft.com/office/drawing/2014/main" id="{B54D3368-2A01-42F5-8B41-CD829C2096D7}"/>
              </a:ext>
            </a:extLst>
          </p:cNvPr>
          <p:cNvSpPr>
            <a:spLocks noChangeArrowheads="1"/>
          </p:cNvSpPr>
          <p:nvPr/>
        </p:nvSpPr>
        <p:spPr bwMode="auto">
          <a:xfrm>
            <a:off x="5734844" y="2863850"/>
            <a:ext cx="3429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algn="ctr" eaLnBrk="1" hangingPunct="1"/>
            <a:r>
              <a:rPr lang="en-US" altLang="en-US" sz="1600" b="1" dirty="0">
                <a:solidFill>
                  <a:schemeClr val="bg1"/>
                </a:solidFill>
                <a:latin typeface="Times New Roman" panose="02020603050405020304" pitchFamily="18" charset="0"/>
              </a:rPr>
              <a:t>William Sealey </a:t>
            </a:r>
            <a:r>
              <a:rPr lang="en-US" altLang="en-US" sz="1600" b="1" dirty="0" err="1">
                <a:solidFill>
                  <a:schemeClr val="bg1"/>
                </a:solidFill>
                <a:latin typeface="Times New Roman" panose="02020603050405020304" pitchFamily="18" charset="0"/>
              </a:rPr>
              <a:t>Gosset</a:t>
            </a:r>
            <a:endParaRPr lang="en-US" altLang="en-US" sz="1600" b="1" dirty="0">
              <a:solidFill>
                <a:schemeClr val="bg1"/>
              </a:solidFill>
              <a:latin typeface="Times New Roman" panose="02020603050405020304" pitchFamily="18" charset="0"/>
            </a:endParaRPr>
          </a:p>
          <a:p>
            <a:pPr algn="ctr" eaLnBrk="1" hangingPunct="1"/>
            <a:r>
              <a:rPr lang="en-US" altLang="en-US" sz="1600" b="1" dirty="0">
                <a:solidFill>
                  <a:schemeClr val="bg1"/>
                </a:solidFill>
                <a:latin typeface="Times New Roman" panose="02020603050405020304" pitchFamily="18" charset="0"/>
              </a:rPr>
              <a:t>a.k.a. Student t</a:t>
            </a:r>
          </a:p>
          <a:p>
            <a:pPr algn="ctr" eaLnBrk="1" hangingPunct="1"/>
            <a:r>
              <a:rPr lang="en-US" altLang="en-US" sz="1000" b="1" dirty="0">
                <a:latin typeface="Times New Roman" panose="02020603050405020304" pitchFamily="18" charset="0"/>
              </a:rPr>
              <a:t>Born:</a:t>
            </a:r>
            <a:r>
              <a:rPr lang="en-US" altLang="en-US" sz="1000" b="1" dirty="0">
                <a:solidFill>
                  <a:srgbClr val="008000"/>
                </a:solidFill>
                <a:latin typeface="Times New Roman" panose="02020603050405020304" pitchFamily="18" charset="0"/>
              </a:rPr>
              <a:t> 13 June 1876 in Canterbury, England</a:t>
            </a:r>
            <a:br>
              <a:rPr lang="en-US" altLang="en-US" sz="1000" b="1" dirty="0">
                <a:solidFill>
                  <a:srgbClr val="008000"/>
                </a:solidFill>
                <a:latin typeface="Times New Roman" panose="02020603050405020304" pitchFamily="18" charset="0"/>
              </a:rPr>
            </a:br>
            <a:r>
              <a:rPr lang="en-US" altLang="en-US" sz="1000" b="1" dirty="0">
                <a:latin typeface="Times New Roman" panose="02020603050405020304" pitchFamily="18" charset="0"/>
              </a:rPr>
              <a:t>Died:</a:t>
            </a:r>
            <a:r>
              <a:rPr lang="en-US" altLang="en-US" sz="1000" b="1" dirty="0">
                <a:solidFill>
                  <a:srgbClr val="800080"/>
                </a:solidFill>
                <a:latin typeface="Times New Roman" panose="02020603050405020304" pitchFamily="18" charset="0"/>
              </a:rPr>
              <a:t> 16 Oct 1937 in Beaconsfield, England</a:t>
            </a:r>
            <a:endParaRPr lang="en-US" altLang="en-US" sz="1000" b="1" dirty="0">
              <a:latin typeface="Times New Roman" panose="02020603050405020304" pitchFamily="18" charset="0"/>
            </a:endParaRPr>
          </a:p>
          <a:p>
            <a:endParaRPr lang="en-US" altLang="en-US" sz="1600" dirty="0">
              <a:latin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4">
            <a:extLst>
              <a:ext uri="{FF2B5EF4-FFF2-40B4-BE49-F238E27FC236}">
                <a16:creationId xmlns:a16="http://schemas.microsoft.com/office/drawing/2014/main" id="{AADD9B97-B2B2-41EA-A395-7A8D709D318D}"/>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43011" name="Rectangle 2">
            <a:extLst>
              <a:ext uri="{FF2B5EF4-FFF2-40B4-BE49-F238E27FC236}">
                <a16:creationId xmlns:a16="http://schemas.microsoft.com/office/drawing/2014/main" id="{AB7C99E4-BC75-46CD-8056-15434385EDCF}"/>
              </a:ext>
            </a:extLst>
          </p:cNvPr>
          <p:cNvSpPr>
            <a:spLocks noGrp="1" noChangeArrowheads="1"/>
          </p:cNvSpPr>
          <p:nvPr>
            <p:ph type="title"/>
          </p:nvPr>
        </p:nvSpPr>
        <p:spPr/>
        <p:txBody>
          <a:bodyPr/>
          <a:lstStyle/>
          <a:p>
            <a:pPr eaLnBrk="1" hangingPunct="1"/>
            <a:r>
              <a:rPr lang="en-US" altLang="en-US"/>
              <a:t>Other RV’s</a:t>
            </a:r>
          </a:p>
        </p:txBody>
      </p:sp>
      <p:sp>
        <p:nvSpPr>
          <p:cNvPr id="43012" name="Rectangle 3">
            <a:extLst>
              <a:ext uri="{FF2B5EF4-FFF2-40B4-BE49-F238E27FC236}">
                <a16:creationId xmlns:a16="http://schemas.microsoft.com/office/drawing/2014/main" id="{E8BAD79B-0935-4B87-9491-6298F07CEE23}"/>
              </a:ext>
            </a:extLst>
          </p:cNvPr>
          <p:cNvSpPr>
            <a:spLocks noGrp="1" noChangeArrowheads="1"/>
          </p:cNvSpPr>
          <p:nvPr>
            <p:ph type="body" idx="1"/>
          </p:nvPr>
        </p:nvSpPr>
        <p:spPr>
          <a:xfrm>
            <a:off x="1143000" y="2209800"/>
            <a:ext cx="7772400" cy="4114800"/>
          </a:xfrm>
        </p:spPr>
        <p:txBody>
          <a:bodyPr/>
          <a:lstStyle/>
          <a:p>
            <a:pPr eaLnBrk="1" hangingPunct="1"/>
            <a:r>
              <a:rPr lang="en-US" altLang="en-US">
                <a:sym typeface="Symbol" panose="05050102010706020507" pitchFamily="18" charset="2"/>
              </a:rPr>
              <a:t>Rice</a:t>
            </a:r>
          </a:p>
          <a:p>
            <a:pPr eaLnBrk="1" hangingPunct="1"/>
            <a:endParaRPr lang="en-US" altLang="en-US">
              <a:sym typeface="Symbol" panose="05050102010706020507" pitchFamily="18" charset="2"/>
            </a:endParaRPr>
          </a:p>
          <a:p>
            <a:pPr eaLnBrk="1" hangingPunct="1"/>
            <a:r>
              <a:rPr lang="en-US" altLang="en-US">
                <a:sym typeface="Symbol" panose="05050102010706020507" pitchFamily="18" charset="2"/>
              </a:rPr>
              <a:t>Raleigh</a:t>
            </a:r>
          </a:p>
          <a:p>
            <a:pPr eaLnBrk="1" hangingPunct="1"/>
            <a:endParaRPr lang="en-US" altLang="en-US">
              <a:sym typeface="Symbol" panose="05050102010706020507" pitchFamily="18" charset="2"/>
            </a:endParaRPr>
          </a:p>
          <a:p>
            <a:pPr eaLnBrk="1" hangingPunct="1"/>
            <a:r>
              <a:rPr lang="en-US" altLang="en-US">
                <a:sym typeface="Symbol" panose="05050102010706020507" pitchFamily="18" charset="2"/>
              </a:rPr>
              <a:t>Pareto</a:t>
            </a:r>
          </a:p>
        </p:txBody>
      </p:sp>
      <p:graphicFrame>
        <p:nvGraphicFramePr>
          <p:cNvPr id="43013" name="Object 5">
            <a:extLst>
              <a:ext uri="{FF2B5EF4-FFF2-40B4-BE49-F238E27FC236}">
                <a16:creationId xmlns:a16="http://schemas.microsoft.com/office/drawing/2014/main" id="{0217E7AF-C45E-417A-8BE8-432E7CCD3FD1}"/>
              </a:ext>
            </a:extLst>
          </p:cNvPr>
          <p:cNvGraphicFramePr>
            <a:graphicFrameLocks noChangeAspect="1"/>
          </p:cNvGraphicFramePr>
          <p:nvPr/>
        </p:nvGraphicFramePr>
        <p:xfrm>
          <a:off x="3352800" y="3124200"/>
          <a:ext cx="2895600" cy="995363"/>
        </p:xfrm>
        <a:graphic>
          <a:graphicData uri="http://schemas.openxmlformats.org/presentationml/2006/ole">
            <mc:AlternateContent xmlns:mc="http://schemas.openxmlformats.org/markup-compatibility/2006">
              <mc:Choice xmlns:v="urn:schemas-microsoft-com:vml" Requires="v">
                <p:oleObj name="Equation" r:id="rId2" imgW="1333500" imgH="457200" progId="Equation.3">
                  <p:embed/>
                </p:oleObj>
              </mc:Choice>
              <mc:Fallback>
                <p:oleObj name="Equation" r:id="rId2" imgW="1333500" imgH="457200"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124200"/>
                        <a:ext cx="2895600" cy="99536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14" name="Object 6">
            <a:extLst>
              <a:ext uri="{FF2B5EF4-FFF2-40B4-BE49-F238E27FC236}">
                <a16:creationId xmlns:a16="http://schemas.microsoft.com/office/drawing/2014/main" id="{E89684F4-8892-4E41-AF5A-D946B4EF23E6}"/>
              </a:ext>
            </a:extLst>
          </p:cNvPr>
          <p:cNvGraphicFramePr>
            <a:graphicFrameLocks noChangeAspect="1"/>
          </p:cNvGraphicFramePr>
          <p:nvPr/>
        </p:nvGraphicFramePr>
        <p:xfrm>
          <a:off x="3352800" y="2057400"/>
          <a:ext cx="4246563" cy="1046163"/>
        </p:xfrm>
        <a:graphic>
          <a:graphicData uri="http://schemas.openxmlformats.org/presentationml/2006/ole">
            <mc:AlternateContent xmlns:mc="http://schemas.openxmlformats.org/markup-compatibility/2006">
              <mc:Choice xmlns:v="urn:schemas-microsoft-com:vml" Requires="v">
                <p:oleObj name="Equation" r:id="rId4" imgW="1955800" imgH="482600" progId="Equation.3">
                  <p:embed/>
                </p:oleObj>
              </mc:Choice>
              <mc:Fallback>
                <p:oleObj name="Equation" r:id="rId4" imgW="1955800" imgH="4826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057400"/>
                        <a:ext cx="4246563" cy="104616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15" name="Object 7">
            <a:extLst>
              <a:ext uri="{FF2B5EF4-FFF2-40B4-BE49-F238E27FC236}">
                <a16:creationId xmlns:a16="http://schemas.microsoft.com/office/drawing/2014/main" id="{3A7CB75C-8BEA-4135-BC06-03EE0B981FE4}"/>
              </a:ext>
            </a:extLst>
          </p:cNvPr>
          <p:cNvGraphicFramePr>
            <a:graphicFrameLocks noChangeAspect="1"/>
          </p:cNvGraphicFramePr>
          <p:nvPr/>
        </p:nvGraphicFramePr>
        <p:xfrm>
          <a:off x="3382963" y="4330700"/>
          <a:ext cx="3446462" cy="1022350"/>
        </p:xfrm>
        <a:graphic>
          <a:graphicData uri="http://schemas.openxmlformats.org/presentationml/2006/ole">
            <mc:AlternateContent xmlns:mc="http://schemas.openxmlformats.org/markup-compatibility/2006">
              <mc:Choice xmlns:v="urn:schemas-microsoft-com:vml" Requires="v">
                <p:oleObj name="Equation" r:id="rId6" imgW="1587500" imgH="469900" progId="Equation.3">
                  <p:embed/>
                </p:oleObj>
              </mc:Choice>
              <mc:Fallback>
                <p:oleObj name="Equation" r:id="rId6" imgW="1587500" imgH="4699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2963" y="4330700"/>
                        <a:ext cx="3446462" cy="10223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EBC44CCA-5427-498B-A493-0731F9E674B9}"/>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6147" name="Rectangle 2">
            <a:extLst>
              <a:ext uri="{FF2B5EF4-FFF2-40B4-BE49-F238E27FC236}">
                <a16:creationId xmlns:a16="http://schemas.microsoft.com/office/drawing/2014/main" id="{994D43CC-A3A4-4B01-B367-43D00CB6780F}"/>
              </a:ext>
            </a:extLst>
          </p:cNvPr>
          <p:cNvSpPr>
            <a:spLocks noGrp="1" noChangeArrowheads="1"/>
          </p:cNvSpPr>
          <p:nvPr>
            <p:ph type="title"/>
          </p:nvPr>
        </p:nvSpPr>
        <p:spPr/>
        <p:txBody>
          <a:bodyPr/>
          <a:lstStyle/>
          <a:p>
            <a:pPr eaLnBrk="1" hangingPunct="1"/>
            <a:r>
              <a:rPr lang="en-US" altLang="en-US">
                <a:latin typeface="Arial" panose="020B0604020202020204" pitchFamily="34" charset="0"/>
              </a:rPr>
              <a:t>CDF Properties</a:t>
            </a:r>
          </a:p>
        </p:txBody>
      </p:sp>
      <p:sp>
        <p:nvSpPr>
          <p:cNvPr id="6148" name="Rectangle 3">
            <a:extLst>
              <a:ext uri="{FF2B5EF4-FFF2-40B4-BE49-F238E27FC236}">
                <a16:creationId xmlns:a16="http://schemas.microsoft.com/office/drawing/2014/main" id="{4D8A2AB4-F09B-4B44-A2F5-433492321AF3}"/>
              </a:ext>
            </a:extLst>
          </p:cNvPr>
          <p:cNvSpPr>
            <a:spLocks noGrp="1" noChangeArrowheads="1"/>
          </p:cNvSpPr>
          <p:nvPr>
            <p:ph type="body" idx="1"/>
          </p:nvPr>
        </p:nvSpPr>
        <p:spPr>
          <a:xfrm>
            <a:off x="1066800" y="1828800"/>
            <a:ext cx="8305800" cy="2630488"/>
          </a:xfrm>
        </p:spPr>
        <p:txBody>
          <a:bodyPr/>
          <a:lstStyle/>
          <a:p>
            <a:pPr eaLnBrk="1" hangingPunct="1">
              <a:lnSpc>
                <a:spcPct val="90000"/>
              </a:lnSpc>
              <a:buFont typeface="Wingdings" panose="05000000000000000000" pitchFamily="2" charset="2"/>
              <a:buNone/>
            </a:pPr>
            <a:r>
              <a:rPr lang="en-US" altLang="en-US" sz="2400">
                <a:latin typeface="Arial" panose="020B0604020202020204" pitchFamily="34" charset="0"/>
              </a:rPr>
              <a:t>1. Since the CDF is a probability,</a:t>
            </a:r>
          </a:p>
          <a:p>
            <a:pPr eaLnBrk="1" hangingPunct="1">
              <a:lnSpc>
                <a:spcPct val="90000"/>
              </a:lnSpc>
              <a:buFont typeface="Wingdings" panose="05000000000000000000" pitchFamily="2" charset="2"/>
              <a:buNone/>
            </a:pPr>
            <a:endParaRPr lang="en-US" altLang="en-US" sz="2400">
              <a:latin typeface="Arial" panose="020B0604020202020204" pitchFamily="34" charset="0"/>
            </a:endParaRPr>
          </a:p>
          <a:p>
            <a:pPr eaLnBrk="1" hangingPunct="1">
              <a:lnSpc>
                <a:spcPct val="90000"/>
              </a:lnSpc>
              <a:buFont typeface="Wingdings" panose="05000000000000000000" pitchFamily="2" charset="2"/>
              <a:buNone/>
            </a:pPr>
            <a:r>
              <a:rPr lang="en-US" altLang="en-US" sz="2400">
                <a:latin typeface="Arial" panose="020B0604020202020204" pitchFamily="34" charset="0"/>
              </a:rPr>
              <a:t>2. The CDF is monotonically increasing </a:t>
            </a:r>
            <a:r>
              <a:rPr lang="en-US" altLang="en-US" sz="2000">
                <a:latin typeface="Arial Narrow" panose="020B0606020202030204" pitchFamily="34" charset="0"/>
              </a:rPr>
              <a:t>(a.k.a. nondecreasing)</a:t>
            </a:r>
          </a:p>
          <a:p>
            <a:pPr eaLnBrk="1" hangingPunct="1">
              <a:lnSpc>
                <a:spcPct val="90000"/>
              </a:lnSpc>
              <a:buFont typeface="Wingdings" panose="05000000000000000000" pitchFamily="2" charset="2"/>
              <a:buNone/>
            </a:pPr>
            <a:endParaRPr lang="en-US" altLang="en-US" sz="2000">
              <a:latin typeface="Arial Narrow" panose="020B0606020202030204" pitchFamily="34" charset="0"/>
            </a:endParaRPr>
          </a:p>
          <a:p>
            <a:pPr eaLnBrk="1" hangingPunct="1">
              <a:lnSpc>
                <a:spcPct val="90000"/>
              </a:lnSpc>
              <a:buFont typeface="Wingdings" panose="05000000000000000000" pitchFamily="2" charset="2"/>
              <a:buNone/>
            </a:pPr>
            <a:endParaRPr lang="en-US" altLang="en-US" sz="2000">
              <a:latin typeface="Arial Narrow" panose="020B0606020202030204" pitchFamily="34" charset="0"/>
            </a:endParaRPr>
          </a:p>
          <a:p>
            <a:pPr eaLnBrk="1" hangingPunct="1">
              <a:lnSpc>
                <a:spcPct val="90000"/>
              </a:lnSpc>
              <a:buFont typeface="Wingdings" panose="05000000000000000000" pitchFamily="2" charset="2"/>
              <a:buNone/>
            </a:pPr>
            <a:endParaRPr lang="en-US" altLang="en-US" sz="2000">
              <a:latin typeface="Arial Narrow" panose="020B0606020202030204" pitchFamily="34" charset="0"/>
            </a:endParaRPr>
          </a:p>
          <a:p>
            <a:pPr eaLnBrk="1" hangingPunct="1">
              <a:lnSpc>
                <a:spcPct val="90000"/>
              </a:lnSpc>
              <a:buFont typeface="Wingdings" panose="05000000000000000000" pitchFamily="2" charset="2"/>
              <a:buNone/>
            </a:pPr>
            <a:endParaRPr lang="en-US" altLang="en-US" sz="2000">
              <a:latin typeface="Arial Narrow" panose="020B0606020202030204" pitchFamily="34" charset="0"/>
            </a:endParaRPr>
          </a:p>
          <a:p>
            <a:pPr eaLnBrk="1" hangingPunct="1">
              <a:lnSpc>
                <a:spcPct val="90000"/>
              </a:lnSpc>
              <a:buFont typeface="Wingdings" panose="05000000000000000000" pitchFamily="2" charset="2"/>
              <a:buNone/>
            </a:pPr>
            <a:endParaRPr lang="en-US" altLang="en-US" sz="2000">
              <a:latin typeface="Arial Narrow" panose="020B0606020202030204" pitchFamily="34" charset="0"/>
            </a:endParaRPr>
          </a:p>
          <a:p>
            <a:pPr eaLnBrk="1" hangingPunct="1">
              <a:lnSpc>
                <a:spcPct val="90000"/>
              </a:lnSpc>
              <a:buFont typeface="Wingdings" panose="05000000000000000000" pitchFamily="2" charset="2"/>
              <a:buNone/>
            </a:pPr>
            <a:endParaRPr lang="en-US" altLang="en-US" sz="2000">
              <a:latin typeface="Arial Narrow" panose="020B0606020202030204" pitchFamily="34" charset="0"/>
            </a:endParaRPr>
          </a:p>
          <a:p>
            <a:pPr eaLnBrk="1" hangingPunct="1">
              <a:lnSpc>
                <a:spcPct val="90000"/>
              </a:lnSpc>
              <a:buFont typeface="Wingdings" panose="05000000000000000000" pitchFamily="2" charset="2"/>
              <a:buNone/>
            </a:pPr>
            <a:endParaRPr lang="en-US" altLang="en-US" sz="2000">
              <a:latin typeface="Arial Narrow" panose="020B0606020202030204" pitchFamily="34" charset="0"/>
            </a:endParaRPr>
          </a:p>
          <a:p>
            <a:pPr eaLnBrk="1" hangingPunct="1">
              <a:lnSpc>
                <a:spcPct val="90000"/>
              </a:lnSpc>
              <a:buFont typeface="Wingdings" panose="05000000000000000000" pitchFamily="2" charset="2"/>
              <a:buNone/>
            </a:pPr>
            <a:r>
              <a:rPr lang="en-US" altLang="en-US" sz="2000">
                <a:latin typeface="Arial Narrow" panose="020B0606020202030204" pitchFamily="34" charset="0"/>
              </a:rPr>
              <a:t>         Note:                                             ,</a:t>
            </a:r>
            <a:endParaRPr lang="en-US" altLang="en-US">
              <a:latin typeface="Arial" panose="020B0604020202020204" pitchFamily="34" charset="0"/>
            </a:endParaRPr>
          </a:p>
        </p:txBody>
      </p:sp>
      <p:graphicFrame>
        <p:nvGraphicFramePr>
          <p:cNvPr id="6149" name="Object 4">
            <a:extLst>
              <a:ext uri="{FF2B5EF4-FFF2-40B4-BE49-F238E27FC236}">
                <a16:creationId xmlns:a16="http://schemas.microsoft.com/office/drawing/2014/main" id="{1B695992-925E-4A48-B9AE-66491C6A01DE}"/>
              </a:ext>
            </a:extLst>
          </p:cNvPr>
          <p:cNvGraphicFramePr>
            <a:graphicFrameLocks noChangeAspect="1"/>
          </p:cNvGraphicFramePr>
          <p:nvPr/>
        </p:nvGraphicFramePr>
        <p:xfrm>
          <a:off x="3124200" y="2209800"/>
          <a:ext cx="2514600" cy="488950"/>
        </p:xfrm>
        <a:graphic>
          <a:graphicData uri="http://schemas.openxmlformats.org/presentationml/2006/ole">
            <mc:AlternateContent xmlns:mc="http://schemas.openxmlformats.org/markup-compatibility/2006">
              <mc:Choice xmlns:v="urn:schemas-microsoft-com:vml" Requires="v">
                <p:oleObj name="Equation" r:id="rId2" imgW="837836" imgH="215806" progId="Equation.3">
                  <p:embed/>
                </p:oleObj>
              </mc:Choice>
              <mc:Fallback>
                <p:oleObj name="Equation" r:id="rId2" imgW="837836" imgH="215806"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209800"/>
                        <a:ext cx="25146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0" name="Object 5">
            <a:extLst>
              <a:ext uri="{FF2B5EF4-FFF2-40B4-BE49-F238E27FC236}">
                <a16:creationId xmlns:a16="http://schemas.microsoft.com/office/drawing/2014/main" id="{31953A8E-C2B7-433F-A0F6-DFF95762E352}"/>
              </a:ext>
            </a:extLst>
          </p:cNvPr>
          <p:cNvGraphicFramePr>
            <a:graphicFrameLocks noChangeAspect="1"/>
          </p:cNvGraphicFramePr>
          <p:nvPr/>
        </p:nvGraphicFramePr>
        <p:xfrm>
          <a:off x="2590800" y="3124200"/>
          <a:ext cx="4038600" cy="523875"/>
        </p:xfrm>
        <a:graphic>
          <a:graphicData uri="http://schemas.openxmlformats.org/presentationml/2006/ole">
            <mc:AlternateContent xmlns:mc="http://schemas.openxmlformats.org/markup-compatibility/2006">
              <mc:Choice xmlns:v="urn:schemas-microsoft-com:vml" Requires="v">
                <p:oleObj name="Equation" r:id="rId4" imgW="1651000" imgH="215900" progId="Equation.3">
                  <p:embed/>
                </p:oleObj>
              </mc:Choice>
              <mc:Fallback>
                <p:oleObj name="Equation" r:id="rId4" imgW="1651000" imgH="2159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124200"/>
                        <a:ext cx="40386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151" name="Group 6">
            <a:extLst>
              <a:ext uri="{FF2B5EF4-FFF2-40B4-BE49-F238E27FC236}">
                <a16:creationId xmlns:a16="http://schemas.microsoft.com/office/drawing/2014/main" id="{C3204FC2-61A8-4B97-8AE6-B11251578AB1}"/>
              </a:ext>
            </a:extLst>
          </p:cNvPr>
          <p:cNvGrpSpPr>
            <a:grpSpLocks/>
          </p:cNvGrpSpPr>
          <p:nvPr/>
        </p:nvGrpSpPr>
        <p:grpSpPr bwMode="auto">
          <a:xfrm>
            <a:off x="1905000" y="3657600"/>
            <a:ext cx="5410200" cy="1828800"/>
            <a:chOff x="1152" y="2832"/>
            <a:chExt cx="3408" cy="1152"/>
          </a:xfrm>
        </p:grpSpPr>
        <p:sp>
          <p:nvSpPr>
            <p:cNvPr id="6154" name="Rectangle 7">
              <a:extLst>
                <a:ext uri="{FF2B5EF4-FFF2-40B4-BE49-F238E27FC236}">
                  <a16:creationId xmlns:a16="http://schemas.microsoft.com/office/drawing/2014/main" id="{E485E0CC-6BB9-442E-AA07-B355BECEE205}"/>
                </a:ext>
              </a:extLst>
            </p:cNvPr>
            <p:cNvSpPr>
              <a:spLocks noChangeArrowheads="1"/>
            </p:cNvSpPr>
            <p:nvPr/>
          </p:nvSpPr>
          <p:spPr bwMode="auto">
            <a:xfrm>
              <a:off x="1152" y="2832"/>
              <a:ext cx="3408" cy="115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grpSp>
          <p:nvGrpSpPr>
            <p:cNvPr id="6155" name="Group 8">
              <a:extLst>
                <a:ext uri="{FF2B5EF4-FFF2-40B4-BE49-F238E27FC236}">
                  <a16:creationId xmlns:a16="http://schemas.microsoft.com/office/drawing/2014/main" id="{5C1D7061-40D3-4A7A-B735-FD4CF7665280}"/>
                </a:ext>
              </a:extLst>
            </p:cNvPr>
            <p:cNvGrpSpPr>
              <a:grpSpLocks/>
            </p:cNvGrpSpPr>
            <p:nvPr/>
          </p:nvGrpSpPr>
          <p:grpSpPr bwMode="auto">
            <a:xfrm>
              <a:off x="1248" y="2928"/>
              <a:ext cx="3129" cy="1008"/>
              <a:chOff x="1392" y="2928"/>
              <a:chExt cx="3129" cy="1008"/>
            </a:xfrm>
          </p:grpSpPr>
          <p:sp>
            <p:nvSpPr>
              <p:cNvPr id="6157" name="Line 9">
                <a:extLst>
                  <a:ext uri="{FF2B5EF4-FFF2-40B4-BE49-F238E27FC236}">
                    <a16:creationId xmlns:a16="http://schemas.microsoft.com/office/drawing/2014/main" id="{FD0F0FC6-090A-4D93-BA24-0F2EBC30B520}"/>
                  </a:ext>
                </a:extLst>
              </p:cNvPr>
              <p:cNvSpPr>
                <a:spLocks noChangeShapeType="1"/>
              </p:cNvSpPr>
              <p:nvPr/>
            </p:nvSpPr>
            <p:spPr bwMode="auto">
              <a:xfrm>
                <a:off x="2304" y="2928"/>
                <a:ext cx="0" cy="100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Line 10">
                <a:extLst>
                  <a:ext uri="{FF2B5EF4-FFF2-40B4-BE49-F238E27FC236}">
                    <a16:creationId xmlns:a16="http://schemas.microsoft.com/office/drawing/2014/main" id="{2145235F-1A04-46DD-B22A-3B45FB05C002}"/>
                  </a:ext>
                </a:extLst>
              </p:cNvPr>
              <p:cNvSpPr>
                <a:spLocks noChangeShapeType="1"/>
              </p:cNvSpPr>
              <p:nvPr/>
            </p:nvSpPr>
            <p:spPr bwMode="auto">
              <a:xfrm>
                <a:off x="1440" y="3888"/>
                <a:ext cx="307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 name="Freeform 11">
                <a:extLst>
                  <a:ext uri="{FF2B5EF4-FFF2-40B4-BE49-F238E27FC236}">
                    <a16:creationId xmlns:a16="http://schemas.microsoft.com/office/drawing/2014/main" id="{72334674-57F5-450E-A92D-BC0AD14845E0}"/>
                  </a:ext>
                </a:extLst>
              </p:cNvPr>
              <p:cNvSpPr>
                <a:spLocks/>
              </p:cNvSpPr>
              <p:nvPr/>
            </p:nvSpPr>
            <p:spPr bwMode="auto">
              <a:xfrm>
                <a:off x="1392" y="3112"/>
                <a:ext cx="3024" cy="728"/>
              </a:xfrm>
              <a:custGeom>
                <a:avLst/>
                <a:gdLst>
                  <a:gd name="T0" fmla="*/ 0 w 3024"/>
                  <a:gd name="T1" fmla="*/ 728 h 728"/>
                  <a:gd name="T2" fmla="*/ 576 w 3024"/>
                  <a:gd name="T3" fmla="*/ 680 h 728"/>
                  <a:gd name="T4" fmla="*/ 1104 w 3024"/>
                  <a:gd name="T5" fmla="*/ 536 h 728"/>
                  <a:gd name="T6" fmla="*/ 1344 w 3024"/>
                  <a:gd name="T7" fmla="*/ 392 h 728"/>
                  <a:gd name="T8" fmla="*/ 1584 w 3024"/>
                  <a:gd name="T9" fmla="*/ 200 h 728"/>
                  <a:gd name="T10" fmla="*/ 1872 w 3024"/>
                  <a:gd name="T11" fmla="*/ 104 h 728"/>
                  <a:gd name="T12" fmla="*/ 2208 w 3024"/>
                  <a:gd name="T13" fmla="*/ 56 h 728"/>
                  <a:gd name="T14" fmla="*/ 2688 w 3024"/>
                  <a:gd name="T15" fmla="*/ 8 h 728"/>
                  <a:gd name="T16" fmla="*/ 3024 w 3024"/>
                  <a:gd name="T17" fmla="*/ 8 h 7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4" h="728">
                    <a:moveTo>
                      <a:pt x="0" y="728"/>
                    </a:moveTo>
                    <a:cubicBezTo>
                      <a:pt x="196" y="720"/>
                      <a:pt x="392" y="712"/>
                      <a:pt x="576" y="680"/>
                    </a:cubicBezTo>
                    <a:cubicBezTo>
                      <a:pt x="760" y="648"/>
                      <a:pt x="976" y="584"/>
                      <a:pt x="1104" y="536"/>
                    </a:cubicBezTo>
                    <a:cubicBezTo>
                      <a:pt x="1232" y="488"/>
                      <a:pt x="1264" y="448"/>
                      <a:pt x="1344" y="392"/>
                    </a:cubicBezTo>
                    <a:cubicBezTo>
                      <a:pt x="1424" y="336"/>
                      <a:pt x="1496" y="248"/>
                      <a:pt x="1584" y="200"/>
                    </a:cubicBezTo>
                    <a:cubicBezTo>
                      <a:pt x="1672" y="152"/>
                      <a:pt x="1768" y="128"/>
                      <a:pt x="1872" y="104"/>
                    </a:cubicBezTo>
                    <a:cubicBezTo>
                      <a:pt x="1976" y="80"/>
                      <a:pt x="2072" y="72"/>
                      <a:pt x="2208" y="56"/>
                    </a:cubicBezTo>
                    <a:cubicBezTo>
                      <a:pt x="2344" y="40"/>
                      <a:pt x="2552" y="16"/>
                      <a:pt x="2688" y="8"/>
                    </a:cubicBezTo>
                    <a:cubicBezTo>
                      <a:pt x="2824" y="0"/>
                      <a:pt x="2924" y="4"/>
                      <a:pt x="3024" y="8"/>
                    </a:cubicBezTo>
                  </a:path>
                </a:pathLst>
              </a:custGeom>
              <a:noFill/>
              <a:ln w="28575" cap="flat" cmpd="sng">
                <a:solidFill>
                  <a:srgbClr val="000066"/>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160" name="Object 12">
                <a:extLst>
                  <a:ext uri="{FF2B5EF4-FFF2-40B4-BE49-F238E27FC236}">
                    <a16:creationId xmlns:a16="http://schemas.microsoft.com/office/drawing/2014/main" id="{E7FCE65E-4157-43D9-BAD3-008602D27511}"/>
                  </a:ext>
                </a:extLst>
              </p:cNvPr>
              <p:cNvGraphicFramePr>
                <a:graphicFrameLocks noChangeAspect="1"/>
              </p:cNvGraphicFramePr>
              <p:nvPr/>
            </p:nvGraphicFramePr>
            <p:xfrm>
              <a:off x="1488" y="3552"/>
              <a:ext cx="516" cy="263"/>
            </p:xfrm>
            <a:graphic>
              <a:graphicData uri="http://schemas.openxmlformats.org/presentationml/2006/ole">
                <mc:AlternateContent xmlns:mc="http://schemas.openxmlformats.org/markup-compatibility/2006">
                  <mc:Choice xmlns:v="urn:schemas-microsoft-com:vml" Requires="v">
                    <p:oleObj name="Equation" r:id="rId6" imgW="418918" imgH="215806" progId="Equation.3">
                      <p:embed/>
                    </p:oleObj>
                  </mc:Choice>
                  <mc:Fallback>
                    <p:oleObj name="Equation" r:id="rId6" imgW="418918" imgH="215806"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8" y="3552"/>
                            <a:ext cx="516" cy="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61" name="Line 13">
                <a:extLst>
                  <a:ext uri="{FF2B5EF4-FFF2-40B4-BE49-F238E27FC236}">
                    <a16:creationId xmlns:a16="http://schemas.microsoft.com/office/drawing/2014/main" id="{90BD968F-19C6-418C-A4D4-625D688E001C}"/>
                  </a:ext>
                </a:extLst>
              </p:cNvPr>
              <p:cNvSpPr>
                <a:spLocks noChangeShapeType="1"/>
              </p:cNvSpPr>
              <p:nvPr/>
            </p:nvSpPr>
            <p:spPr bwMode="auto">
              <a:xfrm flipH="1">
                <a:off x="2304" y="3120"/>
                <a:ext cx="2112"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 name="Text Box 14">
                <a:extLst>
                  <a:ext uri="{FF2B5EF4-FFF2-40B4-BE49-F238E27FC236}">
                    <a16:creationId xmlns:a16="http://schemas.microsoft.com/office/drawing/2014/main" id="{2E4AF136-AE50-4994-BD0F-328318244241}"/>
                  </a:ext>
                </a:extLst>
              </p:cNvPr>
              <p:cNvSpPr txBox="1">
                <a:spLocks noChangeArrowheads="1"/>
              </p:cNvSpPr>
              <p:nvPr/>
            </p:nvSpPr>
            <p:spPr bwMode="auto">
              <a:xfrm>
                <a:off x="2064" y="297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i="1">
                    <a:latin typeface="Times New Roman" panose="02020603050405020304" pitchFamily="18" charset="0"/>
                  </a:rPr>
                  <a:t>1</a:t>
                </a:r>
                <a:endParaRPr lang="en-US" altLang="en-US" sz="2400"/>
              </a:p>
            </p:txBody>
          </p:sp>
          <p:sp>
            <p:nvSpPr>
              <p:cNvPr id="6163" name="Text Box 15">
                <a:extLst>
                  <a:ext uri="{FF2B5EF4-FFF2-40B4-BE49-F238E27FC236}">
                    <a16:creationId xmlns:a16="http://schemas.microsoft.com/office/drawing/2014/main" id="{C92A2893-FEBC-4F0F-92E1-DFB1D57D93DB}"/>
                  </a:ext>
                </a:extLst>
              </p:cNvPr>
              <p:cNvSpPr txBox="1">
                <a:spLocks noChangeArrowheads="1"/>
              </p:cNvSpPr>
              <p:nvPr/>
            </p:nvSpPr>
            <p:spPr bwMode="auto">
              <a:xfrm>
                <a:off x="4320" y="3600"/>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i="1">
                    <a:latin typeface="Times New Roman" panose="02020603050405020304" pitchFamily="18" charset="0"/>
                  </a:rPr>
                  <a:t>x</a:t>
                </a:r>
                <a:endParaRPr lang="en-US" altLang="en-US" sz="2400"/>
              </a:p>
            </p:txBody>
          </p:sp>
        </p:grpSp>
        <p:sp>
          <p:nvSpPr>
            <p:cNvPr id="6156" name="Rectangle 16">
              <a:extLst>
                <a:ext uri="{FF2B5EF4-FFF2-40B4-BE49-F238E27FC236}">
                  <a16:creationId xmlns:a16="http://schemas.microsoft.com/office/drawing/2014/main" id="{49FB4A67-0C49-485E-8175-8DA1715F4C9C}"/>
                </a:ext>
              </a:extLst>
            </p:cNvPr>
            <p:cNvSpPr>
              <a:spLocks noChangeArrowheads="1"/>
            </p:cNvSpPr>
            <p:nvPr/>
          </p:nvSpPr>
          <p:spPr bwMode="auto">
            <a:xfrm>
              <a:off x="4176" y="3072"/>
              <a:ext cx="144" cy="144"/>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grpSp>
      <p:graphicFrame>
        <p:nvGraphicFramePr>
          <p:cNvPr id="6152" name="Object 17">
            <a:extLst>
              <a:ext uri="{FF2B5EF4-FFF2-40B4-BE49-F238E27FC236}">
                <a16:creationId xmlns:a16="http://schemas.microsoft.com/office/drawing/2014/main" id="{6658EF76-C6D3-45E4-BAE0-19E970B63630}"/>
              </a:ext>
            </a:extLst>
          </p:cNvPr>
          <p:cNvGraphicFramePr>
            <a:graphicFrameLocks noChangeAspect="1"/>
          </p:cNvGraphicFramePr>
          <p:nvPr/>
        </p:nvGraphicFramePr>
        <p:xfrm>
          <a:off x="2819400" y="5715000"/>
          <a:ext cx="1790700" cy="382588"/>
        </p:xfrm>
        <a:graphic>
          <a:graphicData uri="http://schemas.openxmlformats.org/presentationml/2006/ole">
            <mc:AlternateContent xmlns:mc="http://schemas.openxmlformats.org/markup-compatibility/2006">
              <mc:Choice xmlns:v="urn:schemas-microsoft-com:vml" Requires="v">
                <p:oleObj name="Equation" r:id="rId8" imgW="761669" imgH="215806" progId="Equation.3">
                  <p:embed/>
                </p:oleObj>
              </mc:Choice>
              <mc:Fallback>
                <p:oleObj name="Equation" r:id="rId8" imgW="761669" imgH="215806" progId="Equation.3">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5715000"/>
                        <a:ext cx="1790700" cy="382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3" name="Object 18">
            <a:extLst>
              <a:ext uri="{FF2B5EF4-FFF2-40B4-BE49-F238E27FC236}">
                <a16:creationId xmlns:a16="http://schemas.microsoft.com/office/drawing/2014/main" id="{211B7145-FA5A-444D-88C8-633FDA862887}"/>
              </a:ext>
            </a:extLst>
          </p:cNvPr>
          <p:cNvGraphicFramePr>
            <a:graphicFrameLocks noChangeAspect="1"/>
          </p:cNvGraphicFramePr>
          <p:nvPr/>
        </p:nvGraphicFramePr>
        <p:xfrm>
          <a:off x="5410200" y="5715000"/>
          <a:ext cx="1522413" cy="382588"/>
        </p:xfrm>
        <a:graphic>
          <a:graphicData uri="http://schemas.openxmlformats.org/presentationml/2006/ole">
            <mc:AlternateContent xmlns:mc="http://schemas.openxmlformats.org/markup-compatibility/2006">
              <mc:Choice xmlns:v="urn:schemas-microsoft-com:vml" Requires="v">
                <p:oleObj name="Equation" r:id="rId10" imgW="647419" imgH="215806" progId="Equation.3">
                  <p:embed/>
                </p:oleObj>
              </mc:Choice>
              <mc:Fallback>
                <p:oleObj name="Equation" r:id="rId10" imgW="647419" imgH="215806" progId="Equation.3">
                  <p:embed/>
                  <p:pic>
                    <p:nvPicPr>
                      <p:cNvPr id="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0200" y="5715000"/>
                        <a:ext cx="1522413" cy="382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a:extLst>
              <a:ext uri="{FF2B5EF4-FFF2-40B4-BE49-F238E27FC236}">
                <a16:creationId xmlns:a16="http://schemas.microsoft.com/office/drawing/2014/main" id="{E15FDD67-AD00-4503-A7E6-322402B87E1B}"/>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45059" name="Rectangle 2">
            <a:extLst>
              <a:ext uri="{FF2B5EF4-FFF2-40B4-BE49-F238E27FC236}">
                <a16:creationId xmlns:a16="http://schemas.microsoft.com/office/drawing/2014/main" id="{70369763-0B61-4C07-9F0F-FBC3D2083104}"/>
              </a:ext>
            </a:extLst>
          </p:cNvPr>
          <p:cNvSpPr>
            <a:spLocks noGrp="1" noChangeArrowheads="1"/>
          </p:cNvSpPr>
          <p:nvPr>
            <p:ph type="title"/>
          </p:nvPr>
        </p:nvSpPr>
        <p:spPr/>
        <p:txBody>
          <a:bodyPr/>
          <a:lstStyle/>
          <a:p>
            <a:pPr eaLnBrk="1" hangingPunct="1"/>
            <a:r>
              <a:rPr lang="en-US" altLang="en-US"/>
              <a:t>Mixed Random Variables</a:t>
            </a:r>
          </a:p>
        </p:txBody>
      </p:sp>
      <p:sp>
        <p:nvSpPr>
          <p:cNvPr id="45060" name="Rectangle 3">
            <a:extLst>
              <a:ext uri="{FF2B5EF4-FFF2-40B4-BE49-F238E27FC236}">
                <a16:creationId xmlns:a16="http://schemas.microsoft.com/office/drawing/2014/main" id="{173D37EC-06EF-455D-BB80-E01FC5225FAA}"/>
              </a:ext>
            </a:extLst>
          </p:cNvPr>
          <p:cNvSpPr>
            <a:spLocks noGrp="1" noChangeArrowheads="1"/>
          </p:cNvSpPr>
          <p:nvPr>
            <p:ph type="body" idx="1"/>
          </p:nvPr>
        </p:nvSpPr>
        <p:spPr>
          <a:xfrm>
            <a:off x="685800" y="2514600"/>
            <a:ext cx="7772400" cy="4114800"/>
          </a:xfrm>
          <a:extLst>
            <a:ext uri="{91240B29-F687-4F45-9708-019B960494DF}">
              <a14:hiddenLine xmlns:a14="http://schemas.microsoft.com/office/drawing/2010/main" w="9525">
                <a:solidFill>
                  <a:schemeClr val="hlink"/>
                </a:solidFill>
                <a:miter lim="800000"/>
                <a:headEnd/>
                <a:tailEnd/>
              </a14:hiddenLine>
            </a:ext>
          </a:extLst>
        </p:spPr>
        <p:txBody>
          <a:bodyPr/>
          <a:lstStyle/>
          <a:p>
            <a:pPr eaLnBrk="1" hangingPunct="1"/>
            <a:r>
              <a:rPr lang="en-US" altLang="en-US">
                <a:solidFill>
                  <a:schemeClr val="hlink"/>
                </a:solidFill>
              </a:rPr>
              <a:t>Part Continuous – Part Discrete.</a:t>
            </a:r>
          </a:p>
          <a:p>
            <a:pPr eaLnBrk="1" hangingPunct="1"/>
            <a:r>
              <a:rPr lang="en-US" altLang="en-US"/>
              <a:t>Example:</a:t>
            </a:r>
            <a:r>
              <a:rPr lang="en-US" altLang="en-US">
                <a:solidFill>
                  <a:schemeClr val="hlink"/>
                </a:solidFill>
              </a:rPr>
              <a:t> A traffic light is red three minutes, then green two.  You come on this traffic light.  Let </a:t>
            </a:r>
            <a:r>
              <a:rPr lang="en-US" altLang="en-US" i="1">
                <a:solidFill>
                  <a:schemeClr val="hlink"/>
                </a:solidFill>
                <a:latin typeface="Times New Roman" panose="02020603050405020304" pitchFamily="18" charset="0"/>
              </a:rPr>
              <a:t>T</a:t>
            </a:r>
            <a:r>
              <a:rPr lang="en-US" altLang="en-US">
                <a:solidFill>
                  <a:schemeClr val="hlink"/>
                </a:solidFill>
              </a:rPr>
              <a:t> = the time you need to wait at the light. </a:t>
            </a:r>
            <a:r>
              <a:rPr lang="en-US" altLang="en-US" i="1">
                <a:solidFill>
                  <a:schemeClr val="hlink"/>
                </a:solidFill>
                <a:latin typeface="Times New Roman" panose="02020603050405020304" pitchFamily="18" charset="0"/>
              </a:rPr>
              <a:t>T</a:t>
            </a:r>
            <a:r>
              <a:rPr lang="en-US" altLang="en-US">
                <a:solidFill>
                  <a:schemeClr val="hlink"/>
                </a:solidFill>
              </a:rPr>
              <a:t> is a mixed random variable.</a:t>
            </a:r>
          </a:p>
        </p:txBody>
      </p:sp>
      <p:pic>
        <p:nvPicPr>
          <p:cNvPr id="45061" name="Picture 4" descr="trafficlight1">
            <a:extLst>
              <a:ext uri="{FF2B5EF4-FFF2-40B4-BE49-F238E27FC236}">
                <a16:creationId xmlns:a16="http://schemas.microsoft.com/office/drawing/2014/main" id="{9670B4C6-7F5D-430C-AA6B-DFB87B5E0BC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10475" y="381000"/>
            <a:ext cx="12017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a:extLst>
              <a:ext uri="{FF2B5EF4-FFF2-40B4-BE49-F238E27FC236}">
                <a16:creationId xmlns:a16="http://schemas.microsoft.com/office/drawing/2014/main" id="{B30CF306-8385-4C10-AA54-F3267014345E}"/>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46083" name="Rectangle 2">
            <a:extLst>
              <a:ext uri="{FF2B5EF4-FFF2-40B4-BE49-F238E27FC236}">
                <a16:creationId xmlns:a16="http://schemas.microsoft.com/office/drawing/2014/main" id="{CA9B0EE3-5060-4D5D-AD60-8D864FE67F1A}"/>
              </a:ext>
            </a:extLst>
          </p:cNvPr>
          <p:cNvSpPr>
            <a:spLocks noGrp="1" noChangeArrowheads="1"/>
          </p:cNvSpPr>
          <p:nvPr>
            <p:ph type="title"/>
          </p:nvPr>
        </p:nvSpPr>
        <p:spPr/>
        <p:txBody>
          <a:bodyPr/>
          <a:lstStyle/>
          <a:p>
            <a:pPr eaLnBrk="1" hangingPunct="1"/>
            <a:r>
              <a:rPr lang="en-US" altLang="en-US"/>
              <a:t>Traffic Light</a:t>
            </a:r>
          </a:p>
        </p:txBody>
      </p:sp>
      <p:graphicFrame>
        <p:nvGraphicFramePr>
          <p:cNvPr id="46084" name="Object 3">
            <a:extLst>
              <a:ext uri="{FF2B5EF4-FFF2-40B4-BE49-F238E27FC236}">
                <a16:creationId xmlns:a16="http://schemas.microsoft.com/office/drawing/2014/main" id="{C4C17B66-7BC3-4647-BDE3-2659B52B938E}"/>
              </a:ext>
            </a:extLst>
          </p:cNvPr>
          <p:cNvGraphicFramePr>
            <a:graphicFrameLocks noChangeAspect="1"/>
          </p:cNvGraphicFramePr>
          <p:nvPr>
            <p:extLst>
              <p:ext uri="{D42A27DB-BD31-4B8C-83A1-F6EECF244321}">
                <p14:modId xmlns:p14="http://schemas.microsoft.com/office/powerpoint/2010/main" val="1058414093"/>
              </p:ext>
            </p:extLst>
          </p:nvPr>
        </p:nvGraphicFramePr>
        <p:xfrm>
          <a:off x="4800600" y="1836737"/>
          <a:ext cx="3810000" cy="2667000"/>
        </p:xfrm>
        <a:graphic>
          <a:graphicData uri="http://schemas.openxmlformats.org/presentationml/2006/ole">
            <mc:AlternateContent xmlns:mc="http://schemas.openxmlformats.org/markup-compatibility/2006">
              <mc:Choice xmlns:v="urn:schemas-microsoft-com:vml" Requires="v">
                <p:oleObj name="Equation" r:id="rId2" imgW="1524000" imgH="1066800" progId="Equation.3">
                  <p:embed/>
                </p:oleObj>
              </mc:Choice>
              <mc:Fallback>
                <p:oleObj name="Equation" r:id="rId2" imgW="1524000" imgH="1066800" progId="Equation.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36737"/>
                        <a:ext cx="38100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5" name="Line 4">
            <a:extLst>
              <a:ext uri="{FF2B5EF4-FFF2-40B4-BE49-F238E27FC236}">
                <a16:creationId xmlns:a16="http://schemas.microsoft.com/office/drawing/2014/main" id="{C3289961-EBFD-4C5D-A12E-7364296924EE}"/>
              </a:ext>
            </a:extLst>
          </p:cNvPr>
          <p:cNvSpPr>
            <a:spLocks noChangeShapeType="1"/>
          </p:cNvSpPr>
          <p:nvPr/>
        </p:nvSpPr>
        <p:spPr bwMode="auto">
          <a:xfrm>
            <a:off x="1295400" y="2438400"/>
            <a:ext cx="0" cy="2971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6086" name="Line 6">
            <a:extLst>
              <a:ext uri="{FF2B5EF4-FFF2-40B4-BE49-F238E27FC236}">
                <a16:creationId xmlns:a16="http://schemas.microsoft.com/office/drawing/2014/main" id="{197D9195-3350-4129-B0CF-B9403DA843D2}"/>
              </a:ext>
            </a:extLst>
          </p:cNvPr>
          <p:cNvSpPr>
            <a:spLocks noChangeShapeType="1"/>
          </p:cNvSpPr>
          <p:nvPr/>
        </p:nvSpPr>
        <p:spPr bwMode="auto">
          <a:xfrm>
            <a:off x="990600" y="5334000"/>
            <a:ext cx="35052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6087" name="Line 7">
            <a:extLst>
              <a:ext uri="{FF2B5EF4-FFF2-40B4-BE49-F238E27FC236}">
                <a16:creationId xmlns:a16="http://schemas.microsoft.com/office/drawing/2014/main" id="{08EA3A6D-8C18-403F-A5D2-77C7725BA28A}"/>
              </a:ext>
            </a:extLst>
          </p:cNvPr>
          <p:cNvSpPr>
            <a:spLocks noChangeShapeType="1"/>
          </p:cNvSpPr>
          <p:nvPr/>
        </p:nvSpPr>
        <p:spPr bwMode="auto">
          <a:xfrm>
            <a:off x="1219200" y="4800600"/>
            <a:ext cx="228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6088" name="Line 8">
            <a:extLst>
              <a:ext uri="{FF2B5EF4-FFF2-40B4-BE49-F238E27FC236}">
                <a16:creationId xmlns:a16="http://schemas.microsoft.com/office/drawing/2014/main" id="{A3D7D74B-B674-4BC6-A226-D7A35EBB77D6}"/>
              </a:ext>
            </a:extLst>
          </p:cNvPr>
          <p:cNvSpPr>
            <a:spLocks noChangeShapeType="1"/>
          </p:cNvSpPr>
          <p:nvPr/>
        </p:nvSpPr>
        <p:spPr bwMode="auto">
          <a:xfrm>
            <a:off x="1219200" y="4191000"/>
            <a:ext cx="228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6089" name="Line 9">
            <a:extLst>
              <a:ext uri="{FF2B5EF4-FFF2-40B4-BE49-F238E27FC236}">
                <a16:creationId xmlns:a16="http://schemas.microsoft.com/office/drawing/2014/main" id="{BF718031-4A4E-4ECD-AD1D-E09D7E8F9CF6}"/>
              </a:ext>
            </a:extLst>
          </p:cNvPr>
          <p:cNvSpPr>
            <a:spLocks noChangeShapeType="1"/>
          </p:cNvSpPr>
          <p:nvPr/>
        </p:nvSpPr>
        <p:spPr bwMode="auto">
          <a:xfrm>
            <a:off x="1219200" y="3581400"/>
            <a:ext cx="228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6090" name="Line 10">
            <a:extLst>
              <a:ext uri="{FF2B5EF4-FFF2-40B4-BE49-F238E27FC236}">
                <a16:creationId xmlns:a16="http://schemas.microsoft.com/office/drawing/2014/main" id="{8871819B-F00B-4553-A0B0-A82E1C670075}"/>
              </a:ext>
            </a:extLst>
          </p:cNvPr>
          <p:cNvSpPr>
            <a:spLocks noChangeShapeType="1"/>
          </p:cNvSpPr>
          <p:nvPr/>
        </p:nvSpPr>
        <p:spPr bwMode="auto">
          <a:xfrm>
            <a:off x="1219200" y="2971800"/>
            <a:ext cx="228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6091" name="Line 11">
            <a:extLst>
              <a:ext uri="{FF2B5EF4-FFF2-40B4-BE49-F238E27FC236}">
                <a16:creationId xmlns:a16="http://schemas.microsoft.com/office/drawing/2014/main" id="{A3C73B0F-2B58-42D1-BCB4-FB3A6E64ABEA}"/>
              </a:ext>
            </a:extLst>
          </p:cNvPr>
          <p:cNvSpPr>
            <a:spLocks noChangeShapeType="1"/>
          </p:cNvSpPr>
          <p:nvPr/>
        </p:nvSpPr>
        <p:spPr bwMode="auto">
          <a:xfrm>
            <a:off x="1219200" y="2438400"/>
            <a:ext cx="228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6092" name="Text Box 12">
            <a:extLst>
              <a:ext uri="{FF2B5EF4-FFF2-40B4-BE49-F238E27FC236}">
                <a16:creationId xmlns:a16="http://schemas.microsoft.com/office/drawing/2014/main" id="{81A23EEC-31C4-4847-9ED7-C3F0A69BF195}"/>
              </a:ext>
            </a:extLst>
          </p:cNvPr>
          <p:cNvSpPr txBox="1">
            <a:spLocks noChangeArrowheads="1"/>
          </p:cNvSpPr>
          <p:nvPr/>
        </p:nvSpPr>
        <p:spPr bwMode="auto">
          <a:xfrm>
            <a:off x="838200" y="22098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a:t>1</a:t>
            </a:r>
          </a:p>
        </p:txBody>
      </p:sp>
      <p:sp>
        <p:nvSpPr>
          <p:cNvPr id="46093" name="Line 13">
            <a:extLst>
              <a:ext uri="{FF2B5EF4-FFF2-40B4-BE49-F238E27FC236}">
                <a16:creationId xmlns:a16="http://schemas.microsoft.com/office/drawing/2014/main" id="{E90C2939-48C1-493F-B4ED-FD7B64B99892}"/>
              </a:ext>
            </a:extLst>
          </p:cNvPr>
          <p:cNvSpPr>
            <a:spLocks noChangeShapeType="1"/>
          </p:cNvSpPr>
          <p:nvPr/>
        </p:nvSpPr>
        <p:spPr bwMode="auto">
          <a:xfrm flipH="1">
            <a:off x="685800" y="5334000"/>
            <a:ext cx="609600"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6094" name="Line 14">
            <a:extLst>
              <a:ext uri="{FF2B5EF4-FFF2-40B4-BE49-F238E27FC236}">
                <a16:creationId xmlns:a16="http://schemas.microsoft.com/office/drawing/2014/main" id="{5C45E3CD-2573-45A1-A26C-46DFDB7F98CD}"/>
              </a:ext>
            </a:extLst>
          </p:cNvPr>
          <p:cNvSpPr>
            <a:spLocks noChangeShapeType="1"/>
          </p:cNvSpPr>
          <p:nvPr/>
        </p:nvSpPr>
        <p:spPr bwMode="auto">
          <a:xfrm flipV="1">
            <a:off x="1295400" y="4191000"/>
            <a:ext cx="0" cy="114300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6095" name="Line 15">
            <a:extLst>
              <a:ext uri="{FF2B5EF4-FFF2-40B4-BE49-F238E27FC236}">
                <a16:creationId xmlns:a16="http://schemas.microsoft.com/office/drawing/2014/main" id="{FEC09411-3181-4FAA-A778-18DAA3604958}"/>
              </a:ext>
            </a:extLst>
          </p:cNvPr>
          <p:cNvSpPr>
            <a:spLocks noChangeShapeType="1"/>
          </p:cNvSpPr>
          <p:nvPr/>
        </p:nvSpPr>
        <p:spPr bwMode="auto">
          <a:xfrm>
            <a:off x="2133600" y="51816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6096" name="Line 16">
            <a:extLst>
              <a:ext uri="{FF2B5EF4-FFF2-40B4-BE49-F238E27FC236}">
                <a16:creationId xmlns:a16="http://schemas.microsoft.com/office/drawing/2014/main" id="{301256BC-CE01-4FB9-99F5-4226C5DD1063}"/>
              </a:ext>
            </a:extLst>
          </p:cNvPr>
          <p:cNvSpPr>
            <a:spLocks noChangeShapeType="1"/>
          </p:cNvSpPr>
          <p:nvPr/>
        </p:nvSpPr>
        <p:spPr bwMode="auto">
          <a:xfrm>
            <a:off x="3048000" y="51816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6097" name="Line 17">
            <a:extLst>
              <a:ext uri="{FF2B5EF4-FFF2-40B4-BE49-F238E27FC236}">
                <a16:creationId xmlns:a16="http://schemas.microsoft.com/office/drawing/2014/main" id="{62F77522-CAFD-4EB6-ACF3-0EE4AF21227E}"/>
              </a:ext>
            </a:extLst>
          </p:cNvPr>
          <p:cNvSpPr>
            <a:spLocks noChangeShapeType="1"/>
          </p:cNvSpPr>
          <p:nvPr/>
        </p:nvSpPr>
        <p:spPr bwMode="auto">
          <a:xfrm>
            <a:off x="4038600" y="51816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6098" name="Text Box 18">
            <a:extLst>
              <a:ext uri="{FF2B5EF4-FFF2-40B4-BE49-F238E27FC236}">
                <a16:creationId xmlns:a16="http://schemas.microsoft.com/office/drawing/2014/main" id="{3415ED0E-E6B7-4B00-9873-40F2BB78F8BD}"/>
              </a:ext>
            </a:extLst>
          </p:cNvPr>
          <p:cNvSpPr txBox="1">
            <a:spLocks noChangeArrowheads="1"/>
          </p:cNvSpPr>
          <p:nvPr/>
        </p:nvSpPr>
        <p:spPr bwMode="auto">
          <a:xfrm>
            <a:off x="1828800" y="54102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a:t> 1        2         3   </a:t>
            </a:r>
            <a:r>
              <a:rPr lang="en-US" altLang="en-US" sz="2400" i="1">
                <a:latin typeface="Times New Roman" panose="02020603050405020304" pitchFamily="18" charset="0"/>
              </a:rPr>
              <a:t>t</a:t>
            </a:r>
          </a:p>
        </p:txBody>
      </p:sp>
      <p:sp>
        <p:nvSpPr>
          <p:cNvPr id="46099" name="Line 19">
            <a:extLst>
              <a:ext uri="{FF2B5EF4-FFF2-40B4-BE49-F238E27FC236}">
                <a16:creationId xmlns:a16="http://schemas.microsoft.com/office/drawing/2014/main" id="{6809F4B9-2493-451E-BBC4-37FD38BDC93A}"/>
              </a:ext>
            </a:extLst>
          </p:cNvPr>
          <p:cNvSpPr>
            <a:spLocks noChangeShapeType="1"/>
          </p:cNvSpPr>
          <p:nvPr/>
        </p:nvSpPr>
        <p:spPr bwMode="auto">
          <a:xfrm flipV="1">
            <a:off x="4038600" y="2362200"/>
            <a:ext cx="0" cy="297180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6100" name="Line 20">
            <a:extLst>
              <a:ext uri="{FF2B5EF4-FFF2-40B4-BE49-F238E27FC236}">
                <a16:creationId xmlns:a16="http://schemas.microsoft.com/office/drawing/2014/main" id="{82786B4B-67AC-4C1D-A5A4-CF5C4614A59C}"/>
              </a:ext>
            </a:extLst>
          </p:cNvPr>
          <p:cNvSpPr>
            <a:spLocks noChangeShapeType="1"/>
          </p:cNvSpPr>
          <p:nvPr/>
        </p:nvSpPr>
        <p:spPr bwMode="auto">
          <a:xfrm flipV="1">
            <a:off x="1295400" y="2438400"/>
            <a:ext cx="2743200" cy="175260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6101" name="Line 21">
            <a:extLst>
              <a:ext uri="{FF2B5EF4-FFF2-40B4-BE49-F238E27FC236}">
                <a16:creationId xmlns:a16="http://schemas.microsoft.com/office/drawing/2014/main" id="{5AB4C395-9AA3-4FFC-8DF8-8E3390E3CF22}"/>
              </a:ext>
            </a:extLst>
          </p:cNvPr>
          <p:cNvSpPr>
            <a:spLocks noChangeShapeType="1"/>
          </p:cNvSpPr>
          <p:nvPr/>
        </p:nvSpPr>
        <p:spPr bwMode="auto">
          <a:xfrm>
            <a:off x="4038600" y="2438400"/>
            <a:ext cx="762000"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6102" name="Line 22">
            <a:extLst>
              <a:ext uri="{FF2B5EF4-FFF2-40B4-BE49-F238E27FC236}">
                <a16:creationId xmlns:a16="http://schemas.microsoft.com/office/drawing/2014/main" id="{D5972FDD-04E3-4988-B918-366A0F8BEDB8}"/>
              </a:ext>
            </a:extLst>
          </p:cNvPr>
          <p:cNvSpPr>
            <a:spLocks noChangeShapeType="1"/>
          </p:cNvSpPr>
          <p:nvPr/>
        </p:nvSpPr>
        <p:spPr bwMode="auto">
          <a:xfrm flipH="1" flipV="1">
            <a:off x="1295400" y="2438400"/>
            <a:ext cx="274320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a:extLst>
              <a:ext uri="{FF2B5EF4-FFF2-40B4-BE49-F238E27FC236}">
                <a16:creationId xmlns:a16="http://schemas.microsoft.com/office/drawing/2014/main" id="{BA20A591-6C6C-4FED-B0DD-040DEA560171}"/>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7171" name="Rectangle 2">
            <a:extLst>
              <a:ext uri="{FF2B5EF4-FFF2-40B4-BE49-F238E27FC236}">
                <a16:creationId xmlns:a16="http://schemas.microsoft.com/office/drawing/2014/main" id="{887300E4-1075-4F6F-94D2-A5702C391226}"/>
              </a:ext>
            </a:extLst>
          </p:cNvPr>
          <p:cNvSpPr>
            <a:spLocks noGrp="1" noChangeArrowheads="1"/>
          </p:cNvSpPr>
          <p:nvPr>
            <p:ph type="title"/>
          </p:nvPr>
        </p:nvSpPr>
        <p:spPr/>
        <p:txBody>
          <a:bodyPr/>
          <a:lstStyle/>
          <a:p>
            <a:pPr eaLnBrk="1" hangingPunct="1"/>
            <a:r>
              <a:rPr lang="en-US" altLang="en-US">
                <a:latin typeface="Arial" panose="020B0604020202020204" pitchFamily="34" charset="0"/>
              </a:rPr>
              <a:t>CDF Properties (cont)</a:t>
            </a:r>
          </a:p>
        </p:txBody>
      </p:sp>
      <p:sp>
        <p:nvSpPr>
          <p:cNvPr id="7172" name="Rectangle 3">
            <a:extLst>
              <a:ext uri="{FF2B5EF4-FFF2-40B4-BE49-F238E27FC236}">
                <a16:creationId xmlns:a16="http://schemas.microsoft.com/office/drawing/2014/main" id="{5A166950-B3C4-47D7-95D4-0549F574E672}"/>
              </a:ext>
            </a:extLst>
          </p:cNvPr>
          <p:cNvSpPr>
            <a:spLocks noGrp="1" noChangeArrowheads="1"/>
          </p:cNvSpPr>
          <p:nvPr>
            <p:ph type="body" idx="1"/>
          </p:nvPr>
        </p:nvSpPr>
        <p:spPr>
          <a:xfrm>
            <a:off x="1219200" y="1828800"/>
            <a:ext cx="7772400" cy="2630488"/>
          </a:xfrm>
        </p:spPr>
        <p:txBody>
          <a:bodyPr/>
          <a:lstStyle/>
          <a:p>
            <a:pPr eaLnBrk="1" hangingPunct="1">
              <a:buFont typeface="Wingdings" panose="05000000000000000000" pitchFamily="2" charset="2"/>
              <a:buNone/>
            </a:pPr>
            <a:r>
              <a:rPr lang="en-US" altLang="en-US" sz="2800"/>
              <a:t>3. The CDF is continuous from the right</a:t>
            </a:r>
          </a:p>
          <a:p>
            <a:pPr eaLnBrk="1" hangingPunct="1">
              <a:buFont typeface="Wingdings" panose="05000000000000000000" pitchFamily="2" charset="2"/>
              <a:buNone/>
            </a:pPr>
            <a:endParaRPr lang="en-US" altLang="en-US"/>
          </a:p>
        </p:txBody>
      </p:sp>
      <p:graphicFrame>
        <p:nvGraphicFramePr>
          <p:cNvPr id="7173" name="Object 4">
            <a:extLst>
              <a:ext uri="{FF2B5EF4-FFF2-40B4-BE49-F238E27FC236}">
                <a16:creationId xmlns:a16="http://schemas.microsoft.com/office/drawing/2014/main" id="{39276693-A4B5-4E98-B4E3-FB6A6F3F494D}"/>
              </a:ext>
            </a:extLst>
          </p:cNvPr>
          <p:cNvGraphicFramePr>
            <a:graphicFrameLocks noChangeAspect="1"/>
          </p:cNvGraphicFramePr>
          <p:nvPr/>
        </p:nvGraphicFramePr>
        <p:xfrm>
          <a:off x="2438400" y="2362200"/>
          <a:ext cx="3665538" cy="711200"/>
        </p:xfrm>
        <a:graphic>
          <a:graphicData uri="http://schemas.openxmlformats.org/presentationml/2006/ole">
            <mc:AlternateContent xmlns:mc="http://schemas.openxmlformats.org/markup-compatibility/2006">
              <mc:Choice xmlns:v="urn:schemas-microsoft-com:vml" Requires="v">
                <p:oleObj name="Equation" r:id="rId2" imgW="1497950" imgH="291973" progId="Equation.3">
                  <p:embed/>
                </p:oleObj>
              </mc:Choice>
              <mc:Fallback>
                <p:oleObj name="Equation" r:id="rId2" imgW="1497950" imgH="291973"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362200"/>
                        <a:ext cx="3665538"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174" name="Group 5">
            <a:extLst>
              <a:ext uri="{FF2B5EF4-FFF2-40B4-BE49-F238E27FC236}">
                <a16:creationId xmlns:a16="http://schemas.microsoft.com/office/drawing/2014/main" id="{B9029F7F-D059-4462-8CC0-CEA2CA3D31C3}"/>
              </a:ext>
            </a:extLst>
          </p:cNvPr>
          <p:cNvGrpSpPr>
            <a:grpSpLocks/>
          </p:cNvGrpSpPr>
          <p:nvPr/>
        </p:nvGrpSpPr>
        <p:grpSpPr bwMode="auto">
          <a:xfrm>
            <a:off x="1905000" y="3124200"/>
            <a:ext cx="5410200" cy="3124200"/>
            <a:chOff x="1200" y="1968"/>
            <a:chExt cx="3408" cy="1968"/>
          </a:xfrm>
        </p:grpSpPr>
        <p:sp>
          <p:nvSpPr>
            <p:cNvPr id="7175" name="Rectangle 6">
              <a:extLst>
                <a:ext uri="{FF2B5EF4-FFF2-40B4-BE49-F238E27FC236}">
                  <a16:creationId xmlns:a16="http://schemas.microsoft.com/office/drawing/2014/main" id="{366FC491-09F8-4614-B3AA-EE1DAD83DFFE}"/>
                </a:ext>
              </a:extLst>
            </p:cNvPr>
            <p:cNvSpPr>
              <a:spLocks noChangeArrowheads="1"/>
            </p:cNvSpPr>
            <p:nvPr/>
          </p:nvSpPr>
          <p:spPr bwMode="auto">
            <a:xfrm>
              <a:off x="1200" y="1968"/>
              <a:ext cx="3408" cy="196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sp>
          <p:nvSpPr>
            <p:cNvPr id="7176" name="Line 7">
              <a:extLst>
                <a:ext uri="{FF2B5EF4-FFF2-40B4-BE49-F238E27FC236}">
                  <a16:creationId xmlns:a16="http://schemas.microsoft.com/office/drawing/2014/main" id="{6438B227-0E8B-4389-AF77-1BBF161C64D7}"/>
                </a:ext>
              </a:extLst>
            </p:cNvPr>
            <p:cNvSpPr>
              <a:spLocks noChangeShapeType="1"/>
            </p:cNvSpPr>
            <p:nvPr/>
          </p:nvSpPr>
          <p:spPr bwMode="auto">
            <a:xfrm>
              <a:off x="2208" y="2180"/>
              <a:ext cx="1" cy="172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 name="Line 8">
              <a:extLst>
                <a:ext uri="{FF2B5EF4-FFF2-40B4-BE49-F238E27FC236}">
                  <a16:creationId xmlns:a16="http://schemas.microsoft.com/office/drawing/2014/main" id="{71B2BDF3-1CD2-43CD-9AF9-224AA719789D}"/>
                </a:ext>
              </a:extLst>
            </p:cNvPr>
            <p:cNvSpPr>
              <a:spLocks noChangeShapeType="1"/>
            </p:cNvSpPr>
            <p:nvPr/>
          </p:nvSpPr>
          <p:spPr bwMode="auto">
            <a:xfrm>
              <a:off x="1344" y="3820"/>
              <a:ext cx="3072" cy="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 name="Freeform 9">
              <a:extLst>
                <a:ext uri="{FF2B5EF4-FFF2-40B4-BE49-F238E27FC236}">
                  <a16:creationId xmlns:a16="http://schemas.microsoft.com/office/drawing/2014/main" id="{799B0BD6-26AD-4BB4-8AE6-FAD7DA2F0EBF}"/>
                </a:ext>
              </a:extLst>
            </p:cNvPr>
            <p:cNvSpPr>
              <a:spLocks/>
            </p:cNvSpPr>
            <p:nvPr/>
          </p:nvSpPr>
          <p:spPr bwMode="auto">
            <a:xfrm>
              <a:off x="1344" y="3360"/>
              <a:ext cx="1584" cy="426"/>
            </a:xfrm>
            <a:custGeom>
              <a:avLst/>
              <a:gdLst>
                <a:gd name="T0" fmla="*/ 0 w 3024"/>
                <a:gd name="T1" fmla="*/ 426 h 728"/>
                <a:gd name="T2" fmla="*/ 302 w 3024"/>
                <a:gd name="T3" fmla="*/ 398 h 728"/>
                <a:gd name="T4" fmla="*/ 578 w 3024"/>
                <a:gd name="T5" fmla="*/ 314 h 728"/>
                <a:gd name="T6" fmla="*/ 704 w 3024"/>
                <a:gd name="T7" fmla="*/ 229 h 728"/>
                <a:gd name="T8" fmla="*/ 830 w 3024"/>
                <a:gd name="T9" fmla="*/ 117 h 728"/>
                <a:gd name="T10" fmla="*/ 981 w 3024"/>
                <a:gd name="T11" fmla="*/ 61 h 728"/>
                <a:gd name="T12" fmla="*/ 1157 w 3024"/>
                <a:gd name="T13" fmla="*/ 33 h 728"/>
                <a:gd name="T14" fmla="*/ 1408 w 3024"/>
                <a:gd name="T15" fmla="*/ 5 h 728"/>
                <a:gd name="T16" fmla="*/ 1584 w 3024"/>
                <a:gd name="T17" fmla="*/ 5 h 7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4" h="728">
                  <a:moveTo>
                    <a:pt x="0" y="728"/>
                  </a:moveTo>
                  <a:cubicBezTo>
                    <a:pt x="196" y="720"/>
                    <a:pt x="392" y="712"/>
                    <a:pt x="576" y="680"/>
                  </a:cubicBezTo>
                  <a:cubicBezTo>
                    <a:pt x="760" y="648"/>
                    <a:pt x="976" y="584"/>
                    <a:pt x="1104" y="536"/>
                  </a:cubicBezTo>
                  <a:cubicBezTo>
                    <a:pt x="1232" y="488"/>
                    <a:pt x="1264" y="448"/>
                    <a:pt x="1344" y="392"/>
                  </a:cubicBezTo>
                  <a:cubicBezTo>
                    <a:pt x="1424" y="336"/>
                    <a:pt x="1496" y="248"/>
                    <a:pt x="1584" y="200"/>
                  </a:cubicBezTo>
                  <a:cubicBezTo>
                    <a:pt x="1672" y="152"/>
                    <a:pt x="1768" y="128"/>
                    <a:pt x="1872" y="104"/>
                  </a:cubicBezTo>
                  <a:cubicBezTo>
                    <a:pt x="1976" y="80"/>
                    <a:pt x="2072" y="72"/>
                    <a:pt x="2208" y="56"/>
                  </a:cubicBezTo>
                  <a:cubicBezTo>
                    <a:pt x="2344" y="40"/>
                    <a:pt x="2552" y="16"/>
                    <a:pt x="2688" y="8"/>
                  </a:cubicBezTo>
                  <a:cubicBezTo>
                    <a:pt x="2824" y="0"/>
                    <a:pt x="2924" y="4"/>
                    <a:pt x="3024" y="8"/>
                  </a:cubicBezTo>
                </a:path>
              </a:pathLst>
            </a:custGeom>
            <a:noFill/>
            <a:ln w="28575" cap="flat" cmpd="sng">
              <a:solidFill>
                <a:srgbClr val="000066"/>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7179" name="Object 10">
              <a:extLst>
                <a:ext uri="{FF2B5EF4-FFF2-40B4-BE49-F238E27FC236}">
                  <a16:creationId xmlns:a16="http://schemas.microsoft.com/office/drawing/2014/main" id="{6BA91CD1-8CF9-4B91-A149-5EA5CEE45D82}"/>
                </a:ext>
              </a:extLst>
            </p:cNvPr>
            <p:cNvGraphicFramePr>
              <a:graphicFrameLocks noChangeAspect="1"/>
            </p:cNvGraphicFramePr>
            <p:nvPr/>
          </p:nvGraphicFramePr>
          <p:xfrm>
            <a:off x="3744" y="2592"/>
            <a:ext cx="384" cy="292"/>
          </p:xfrm>
          <a:graphic>
            <a:graphicData uri="http://schemas.openxmlformats.org/presentationml/2006/ole">
              <mc:AlternateContent xmlns:mc="http://schemas.openxmlformats.org/markup-compatibility/2006">
                <mc:Choice xmlns:v="urn:schemas-microsoft-com:vml" Requires="v">
                  <p:oleObj name="Equation" r:id="rId4" imgW="418918" imgH="215806" progId="Equation.3">
                    <p:embed/>
                  </p:oleObj>
                </mc:Choice>
                <mc:Fallback>
                  <p:oleObj name="Equation" r:id="rId4" imgW="418918" imgH="215806"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 y="2592"/>
                          <a:ext cx="384" cy="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0" name="Line 11">
              <a:extLst>
                <a:ext uri="{FF2B5EF4-FFF2-40B4-BE49-F238E27FC236}">
                  <a16:creationId xmlns:a16="http://schemas.microsoft.com/office/drawing/2014/main" id="{BE15969D-FD4C-44A6-9ECC-AF2F8F595372}"/>
                </a:ext>
              </a:extLst>
            </p:cNvPr>
            <p:cNvSpPr>
              <a:spLocks noChangeShapeType="1"/>
            </p:cNvSpPr>
            <p:nvPr/>
          </p:nvSpPr>
          <p:spPr bwMode="auto">
            <a:xfrm flipH="1">
              <a:off x="2208" y="2508"/>
              <a:ext cx="2112" cy="1"/>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 name="Text Box 12">
              <a:extLst>
                <a:ext uri="{FF2B5EF4-FFF2-40B4-BE49-F238E27FC236}">
                  <a16:creationId xmlns:a16="http://schemas.microsoft.com/office/drawing/2014/main" id="{4E5720B3-2CCA-46D3-BE40-C26AFDEBBF74}"/>
                </a:ext>
              </a:extLst>
            </p:cNvPr>
            <p:cNvSpPr txBox="1">
              <a:spLocks noChangeArrowheads="1"/>
            </p:cNvSpPr>
            <p:nvPr/>
          </p:nvSpPr>
          <p:spPr bwMode="auto">
            <a:xfrm>
              <a:off x="1968" y="2262"/>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i="1">
                  <a:latin typeface="Times New Roman" panose="02020603050405020304" pitchFamily="18" charset="0"/>
                </a:rPr>
                <a:t>1</a:t>
              </a:r>
              <a:endParaRPr lang="en-US" altLang="en-US" sz="2400"/>
            </a:p>
          </p:txBody>
        </p:sp>
        <p:sp>
          <p:nvSpPr>
            <p:cNvPr id="7182" name="Text Box 13">
              <a:extLst>
                <a:ext uri="{FF2B5EF4-FFF2-40B4-BE49-F238E27FC236}">
                  <a16:creationId xmlns:a16="http://schemas.microsoft.com/office/drawing/2014/main" id="{ADB172CD-58B5-4A7D-A493-A33881E8B543}"/>
                </a:ext>
              </a:extLst>
            </p:cNvPr>
            <p:cNvSpPr txBox="1">
              <a:spLocks noChangeArrowheads="1"/>
            </p:cNvSpPr>
            <p:nvPr/>
          </p:nvSpPr>
          <p:spPr bwMode="auto">
            <a:xfrm>
              <a:off x="4320" y="3552"/>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i="1">
                  <a:latin typeface="Times New Roman" panose="02020603050405020304" pitchFamily="18" charset="0"/>
                </a:rPr>
                <a:t>x</a:t>
              </a:r>
              <a:endParaRPr lang="en-US" altLang="en-US" sz="2400"/>
            </a:p>
          </p:txBody>
        </p:sp>
        <p:sp>
          <p:nvSpPr>
            <p:cNvPr id="7183" name="Rectangle 14">
              <a:extLst>
                <a:ext uri="{FF2B5EF4-FFF2-40B4-BE49-F238E27FC236}">
                  <a16:creationId xmlns:a16="http://schemas.microsoft.com/office/drawing/2014/main" id="{DFD3061C-6C19-4297-B42A-E7642E6B68BF}"/>
                </a:ext>
              </a:extLst>
            </p:cNvPr>
            <p:cNvSpPr>
              <a:spLocks noChangeArrowheads="1"/>
            </p:cNvSpPr>
            <p:nvPr/>
          </p:nvSpPr>
          <p:spPr bwMode="auto">
            <a:xfrm>
              <a:off x="2832" y="3264"/>
              <a:ext cx="144" cy="246"/>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sp>
          <p:nvSpPr>
            <p:cNvPr id="7184" name="Freeform 15">
              <a:extLst>
                <a:ext uri="{FF2B5EF4-FFF2-40B4-BE49-F238E27FC236}">
                  <a16:creationId xmlns:a16="http://schemas.microsoft.com/office/drawing/2014/main" id="{5243A7B0-3557-4396-BD10-1F22B95974A2}"/>
                </a:ext>
              </a:extLst>
            </p:cNvPr>
            <p:cNvSpPr>
              <a:spLocks/>
            </p:cNvSpPr>
            <p:nvPr/>
          </p:nvSpPr>
          <p:spPr bwMode="auto">
            <a:xfrm>
              <a:off x="2880" y="2544"/>
              <a:ext cx="1536" cy="288"/>
            </a:xfrm>
            <a:custGeom>
              <a:avLst/>
              <a:gdLst>
                <a:gd name="T0" fmla="*/ 0 w 3024"/>
                <a:gd name="T1" fmla="*/ 288 h 728"/>
                <a:gd name="T2" fmla="*/ 293 w 3024"/>
                <a:gd name="T3" fmla="*/ 269 h 728"/>
                <a:gd name="T4" fmla="*/ 561 w 3024"/>
                <a:gd name="T5" fmla="*/ 212 h 728"/>
                <a:gd name="T6" fmla="*/ 683 w 3024"/>
                <a:gd name="T7" fmla="*/ 155 h 728"/>
                <a:gd name="T8" fmla="*/ 805 w 3024"/>
                <a:gd name="T9" fmla="*/ 79 h 728"/>
                <a:gd name="T10" fmla="*/ 951 w 3024"/>
                <a:gd name="T11" fmla="*/ 41 h 728"/>
                <a:gd name="T12" fmla="*/ 1122 w 3024"/>
                <a:gd name="T13" fmla="*/ 22 h 728"/>
                <a:gd name="T14" fmla="*/ 1365 w 3024"/>
                <a:gd name="T15" fmla="*/ 3 h 728"/>
                <a:gd name="T16" fmla="*/ 1536 w 3024"/>
                <a:gd name="T17" fmla="*/ 3 h 7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4" h="728">
                  <a:moveTo>
                    <a:pt x="0" y="728"/>
                  </a:moveTo>
                  <a:cubicBezTo>
                    <a:pt x="196" y="720"/>
                    <a:pt x="392" y="712"/>
                    <a:pt x="576" y="680"/>
                  </a:cubicBezTo>
                  <a:cubicBezTo>
                    <a:pt x="760" y="648"/>
                    <a:pt x="976" y="584"/>
                    <a:pt x="1104" y="536"/>
                  </a:cubicBezTo>
                  <a:cubicBezTo>
                    <a:pt x="1232" y="488"/>
                    <a:pt x="1264" y="448"/>
                    <a:pt x="1344" y="392"/>
                  </a:cubicBezTo>
                  <a:cubicBezTo>
                    <a:pt x="1424" y="336"/>
                    <a:pt x="1496" y="248"/>
                    <a:pt x="1584" y="200"/>
                  </a:cubicBezTo>
                  <a:cubicBezTo>
                    <a:pt x="1672" y="152"/>
                    <a:pt x="1768" y="128"/>
                    <a:pt x="1872" y="104"/>
                  </a:cubicBezTo>
                  <a:cubicBezTo>
                    <a:pt x="1976" y="80"/>
                    <a:pt x="2072" y="72"/>
                    <a:pt x="2208" y="56"/>
                  </a:cubicBezTo>
                  <a:cubicBezTo>
                    <a:pt x="2344" y="40"/>
                    <a:pt x="2552" y="16"/>
                    <a:pt x="2688" y="8"/>
                  </a:cubicBezTo>
                  <a:cubicBezTo>
                    <a:pt x="2824" y="0"/>
                    <a:pt x="2924" y="4"/>
                    <a:pt x="3024" y="8"/>
                  </a:cubicBezTo>
                </a:path>
              </a:pathLst>
            </a:custGeom>
            <a:noFill/>
            <a:ln w="28575" cap="flat" cmpd="sng">
              <a:solidFill>
                <a:srgbClr val="000066"/>
              </a:solidFill>
              <a:prstDash val="solid"/>
              <a:miter lim="800000"/>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5" name="Line 16">
              <a:extLst>
                <a:ext uri="{FF2B5EF4-FFF2-40B4-BE49-F238E27FC236}">
                  <a16:creationId xmlns:a16="http://schemas.microsoft.com/office/drawing/2014/main" id="{791D7396-B5A8-44EA-ACFC-CEA8038D362A}"/>
                </a:ext>
              </a:extLst>
            </p:cNvPr>
            <p:cNvSpPr>
              <a:spLocks noChangeShapeType="1"/>
            </p:cNvSpPr>
            <p:nvPr/>
          </p:nvSpPr>
          <p:spPr bwMode="auto">
            <a:xfrm flipV="1">
              <a:off x="2832" y="2832"/>
              <a:ext cx="0" cy="1008"/>
            </a:xfrm>
            <a:prstGeom prst="line">
              <a:avLst/>
            </a:prstGeom>
            <a:noFill/>
            <a:ln w="9525">
              <a:solidFill>
                <a:schemeClr val="tx1"/>
              </a:solidFill>
              <a:prstDash val="lg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6" name="Oval 17">
              <a:extLst>
                <a:ext uri="{FF2B5EF4-FFF2-40B4-BE49-F238E27FC236}">
                  <a16:creationId xmlns:a16="http://schemas.microsoft.com/office/drawing/2014/main" id="{5E4DCD7B-4A57-42EC-B0F8-4C0681DBFBC0}"/>
                </a:ext>
              </a:extLst>
            </p:cNvPr>
            <p:cNvSpPr>
              <a:spLocks noChangeArrowheads="1"/>
            </p:cNvSpPr>
            <p:nvPr/>
          </p:nvSpPr>
          <p:spPr bwMode="auto">
            <a:xfrm>
              <a:off x="2784" y="2784"/>
              <a:ext cx="96" cy="96"/>
            </a:xfrm>
            <a:prstGeom prst="ellipse">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a:extLst>
              <a:ext uri="{FF2B5EF4-FFF2-40B4-BE49-F238E27FC236}">
                <a16:creationId xmlns:a16="http://schemas.microsoft.com/office/drawing/2014/main" id="{2D39BF49-43C4-4B64-BFE3-558A07BFC41C}"/>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8195" name="Rectangle 2">
            <a:extLst>
              <a:ext uri="{FF2B5EF4-FFF2-40B4-BE49-F238E27FC236}">
                <a16:creationId xmlns:a16="http://schemas.microsoft.com/office/drawing/2014/main" id="{8A43056C-A49F-48D6-A895-A9667ECA5816}"/>
              </a:ext>
            </a:extLst>
          </p:cNvPr>
          <p:cNvSpPr>
            <a:spLocks noGrp="1" noChangeArrowheads="1"/>
          </p:cNvSpPr>
          <p:nvPr>
            <p:ph type="title"/>
          </p:nvPr>
        </p:nvSpPr>
        <p:spPr/>
        <p:txBody>
          <a:bodyPr/>
          <a:lstStyle/>
          <a:p>
            <a:pPr eaLnBrk="1" hangingPunct="1"/>
            <a:r>
              <a:rPr lang="en-US" altLang="en-US">
                <a:latin typeface="Arial" panose="020B0604020202020204" pitchFamily="34" charset="0"/>
              </a:rPr>
              <a:t>Probabilities from CDF’s</a:t>
            </a:r>
          </a:p>
        </p:txBody>
      </p:sp>
      <p:sp>
        <p:nvSpPr>
          <p:cNvPr id="8196" name="Rectangle 3">
            <a:extLst>
              <a:ext uri="{FF2B5EF4-FFF2-40B4-BE49-F238E27FC236}">
                <a16:creationId xmlns:a16="http://schemas.microsoft.com/office/drawing/2014/main" id="{0FC4D97B-121F-431A-8770-E250CFD63344}"/>
              </a:ext>
            </a:extLst>
          </p:cNvPr>
          <p:cNvSpPr>
            <a:spLocks noGrp="1" noChangeArrowheads="1"/>
          </p:cNvSpPr>
          <p:nvPr>
            <p:ph type="body" idx="1"/>
          </p:nvPr>
        </p:nvSpPr>
        <p:spPr>
          <a:xfrm>
            <a:off x="1219200" y="1828800"/>
            <a:ext cx="7772400" cy="2630488"/>
          </a:xfrm>
        </p:spPr>
        <p:txBody>
          <a:bodyPr/>
          <a:lstStyle/>
          <a:p>
            <a:pPr eaLnBrk="1" hangingPunct="1">
              <a:buFont typeface="Wingdings" panose="05000000000000000000" pitchFamily="2" charset="2"/>
              <a:buNone/>
            </a:pPr>
            <a:endParaRPr lang="en-US" altLang="en-US" sz="2800"/>
          </a:p>
          <a:p>
            <a:pPr eaLnBrk="1" hangingPunct="1">
              <a:buFont typeface="Wingdings" panose="05000000000000000000" pitchFamily="2" charset="2"/>
              <a:buNone/>
            </a:pPr>
            <a:endParaRPr lang="en-US" altLang="en-US"/>
          </a:p>
        </p:txBody>
      </p:sp>
      <p:graphicFrame>
        <p:nvGraphicFramePr>
          <p:cNvPr id="8197" name="Object 4">
            <a:extLst>
              <a:ext uri="{FF2B5EF4-FFF2-40B4-BE49-F238E27FC236}">
                <a16:creationId xmlns:a16="http://schemas.microsoft.com/office/drawing/2014/main" id="{D8BB084D-8BDC-499D-A565-181D1F0EE748}"/>
              </a:ext>
            </a:extLst>
          </p:cNvPr>
          <p:cNvGraphicFramePr>
            <a:graphicFrameLocks noChangeAspect="1"/>
          </p:cNvGraphicFramePr>
          <p:nvPr/>
        </p:nvGraphicFramePr>
        <p:xfrm>
          <a:off x="1900238" y="2057400"/>
          <a:ext cx="5280025" cy="808038"/>
        </p:xfrm>
        <a:graphic>
          <a:graphicData uri="http://schemas.openxmlformats.org/presentationml/2006/ole">
            <mc:AlternateContent xmlns:mc="http://schemas.openxmlformats.org/markup-compatibility/2006">
              <mc:Choice xmlns:v="urn:schemas-microsoft-com:vml" Requires="v">
                <p:oleObj name="Equation" r:id="rId2" imgW="2159000" imgH="330200" progId="Equation.3">
                  <p:embed/>
                </p:oleObj>
              </mc:Choice>
              <mc:Fallback>
                <p:oleObj name="Equation" r:id="rId2" imgW="2159000" imgH="3302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238" y="2057400"/>
                        <a:ext cx="5280025"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198" name="Group 5">
            <a:extLst>
              <a:ext uri="{FF2B5EF4-FFF2-40B4-BE49-F238E27FC236}">
                <a16:creationId xmlns:a16="http://schemas.microsoft.com/office/drawing/2014/main" id="{E50281AC-51C3-4507-91E8-3189B75173FC}"/>
              </a:ext>
            </a:extLst>
          </p:cNvPr>
          <p:cNvGrpSpPr>
            <a:grpSpLocks/>
          </p:cNvGrpSpPr>
          <p:nvPr/>
        </p:nvGrpSpPr>
        <p:grpSpPr bwMode="auto">
          <a:xfrm>
            <a:off x="1143000" y="2971800"/>
            <a:ext cx="6553200" cy="3276600"/>
            <a:chOff x="1200" y="2448"/>
            <a:chExt cx="3408" cy="1680"/>
          </a:xfrm>
        </p:grpSpPr>
        <p:sp>
          <p:nvSpPr>
            <p:cNvPr id="8199" name="Rectangle 6">
              <a:extLst>
                <a:ext uri="{FF2B5EF4-FFF2-40B4-BE49-F238E27FC236}">
                  <a16:creationId xmlns:a16="http://schemas.microsoft.com/office/drawing/2014/main" id="{47245B10-6F6E-4C67-8DDF-78E2E3EB85DF}"/>
                </a:ext>
              </a:extLst>
            </p:cNvPr>
            <p:cNvSpPr>
              <a:spLocks noChangeArrowheads="1"/>
            </p:cNvSpPr>
            <p:nvPr/>
          </p:nvSpPr>
          <p:spPr bwMode="auto">
            <a:xfrm>
              <a:off x="1200" y="2448"/>
              <a:ext cx="3408" cy="168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sp>
          <p:nvSpPr>
            <p:cNvPr id="8200" name="Line 7">
              <a:extLst>
                <a:ext uri="{FF2B5EF4-FFF2-40B4-BE49-F238E27FC236}">
                  <a16:creationId xmlns:a16="http://schemas.microsoft.com/office/drawing/2014/main" id="{8EC20F53-83A4-436B-B197-978430F603A1}"/>
                </a:ext>
              </a:extLst>
            </p:cNvPr>
            <p:cNvSpPr>
              <a:spLocks noChangeShapeType="1"/>
            </p:cNvSpPr>
            <p:nvPr/>
          </p:nvSpPr>
          <p:spPr bwMode="auto">
            <a:xfrm>
              <a:off x="2208" y="2544"/>
              <a:ext cx="1" cy="135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 name="Line 8">
              <a:extLst>
                <a:ext uri="{FF2B5EF4-FFF2-40B4-BE49-F238E27FC236}">
                  <a16:creationId xmlns:a16="http://schemas.microsoft.com/office/drawing/2014/main" id="{8A52B210-9D82-4ED4-AD49-AA69D9E0C105}"/>
                </a:ext>
              </a:extLst>
            </p:cNvPr>
            <p:cNvSpPr>
              <a:spLocks noChangeShapeType="1"/>
            </p:cNvSpPr>
            <p:nvPr/>
          </p:nvSpPr>
          <p:spPr bwMode="auto">
            <a:xfrm>
              <a:off x="1344" y="3820"/>
              <a:ext cx="3072" cy="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 name="Freeform 9">
              <a:extLst>
                <a:ext uri="{FF2B5EF4-FFF2-40B4-BE49-F238E27FC236}">
                  <a16:creationId xmlns:a16="http://schemas.microsoft.com/office/drawing/2014/main" id="{691EB7BD-8263-42C2-8D6C-C312CCBFBC42}"/>
                </a:ext>
              </a:extLst>
            </p:cNvPr>
            <p:cNvSpPr>
              <a:spLocks/>
            </p:cNvSpPr>
            <p:nvPr/>
          </p:nvSpPr>
          <p:spPr bwMode="auto">
            <a:xfrm>
              <a:off x="1344" y="2880"/>
              <a:ext cx="1536" cy="906"/>
            </a:xfrm>
            <a:custGeom>
              <a:avLst/>
              <a:gdLst>
                <a:gd name="T0" fmla="*/ 0 w 3024"/>
                <a:gd name="T1" fmla="*/ 906 h 728"/>
                <a:gd name="T2" fmla="*/ 293 w 3024"/>
                <a:gd name="T3" fmla="*/ 846 h 728"/>
                <a:gd name="T4" fmla="*/ 561 w 3024"/>
                <a:gd name="T5" fmla="*/ 667 h 728"/>
                <a:gd name="T6" fmla="*/ 683 w 3024"/>
                <a:gd name="T7" fmla="*/ 488 h 728"/>
                <a:gd name="T8" fmla="*/ 805 w 3024"/>
                <a:gd name="T9" fmla="*/ 249 h 728"/>
                <a:gd name="T10" fmla="*/ 951 w 3024"/>
                <a:gd name="T11" fmla="*/ 129 h 728"/>
                <a:gd name="T12" fmla="*/ 1122 w 3024"/>
                <a:gd name="T13" fmla="*/ 70 h 728"/>
                <a:gd name="T14" fmla="*/ 1365 w 3024"/>
                <a:gd name="T15" fmla="*/ 10 h 728"/>
                <a:gd name="T16" fmla="*/ 1536 w 3024"/>
                <a:gd name="T17" fmla="*/ 10 h 7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4" h="728">
                  <a:moveTo>
                    <a:pt x="0" y="728"/>
                  </a:moveTo>
                  <a:cubicBezTo>
                    <a:pt x="196" y="720"/>
                    <a:pt x="392" y="712"/>
                    <a:pt x="576" y="680"/>
                  </a:cubicBezTo>
                  <a:cubicBezTo>
                    <a:pt x="760" y="648"/>
                    <a:pt x="976" y="584"/>
                    <a:pt x="1104" y="536"/>
                  </a:cubicBezTo>
                  <a:cubicBezTo>
                    <a:pt x="1232" y="488"/>
                    <a:pt x="1264" y="448"/>
                    <a:pt x="1344" y="392"/>
                  </a:cubicBezTo>
                  <a:cubicBezTo>
                    <a:pt x="1424" y="336"/>
                    <a:pt x="1496" y="248"/>
                    <a:pt x="1584" y="200"/>
                  </a:cubicBezTo>
                  <a:cubicBezTo>
                    <a:pt x="1672" y="152"/>
                    <a:pt x="1768" y="128"/>
                    <a:pt x="1872" y="104"/>
                  </a:cubicBezTo>
                  <a:cubicBezTo>
                    <a:pt x="1976" y="80"/>
                    <a:pt x="2072" y="72"/>
                    <a:pt x="2208" y="56"/>
                  </a:cubicBezTo>
                  <a:cubicBezTo>
                    <a:pt x="2344" y="40"/>
                    <a:pt x="2552" y="16"/>
                    <a:pt x="2688" y="8"/>
                  </a:cubicBezTo>
                  <a:cubicBezTo>
                    <a:pt x="2824" y="0"/>
                    <a:pt x="2924" y="4"/>
                    <a:pt x="3024" y="8"/>
                  </a:cubicBezTo>
                </a:path>
              </a:pathLst>
            </a:custGeom>
            <a:noFill/>
            <a:ln w="28575" cap="flat" cmpd="sng">
              <a:solidFill>
                <a:srgbClr val="000066"/>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8203" name="Object 10">
              <a:extLst>
                <a:ext uri="{FF2B5EF4-FFF2-40B4-BE49-F238E27FC236}">
                  <a16:creationId xmlns:a16="http://schemas.microsoft.com/office/drawing/2014/main" id="{7BE902B9-C75C-4C6B-857A-0FB9A6BD97C2}"/>
                </a:ext>
              </a:extLst>
            </p:cNvPr>
            <p:cNvGraphicFramePr>
              <a:graphicFrameLocks noChangeAspect="1"/>
            </p:cNvGraphicFramePr>
            <p:nvPr/>
          </p:nvGraphicFramePr>
          <p:xfrm>
            <a:off x="3792" y="2640"/>
            <a:ext cx="384" cy="292"/>
          </p:xfrm>
          <a:graphic>
            <a:graphicData uri="http://schemas.openxmlformats.org/presentationml/2006/ole">
              <mc:AlternateContent xmlns:mc="http://schemas.openxmlformats.org/markup-compatibility/2006">
                <mc:Choice xmlns:v="urn:schemas-microsoft-com:vml" Requires="v">
                  <p:oleObj name="Equation" r:id="rId4" imgW="418918" imgH="215806" progId="Equation.3">
                    <p:embed/>
                  </p:oleObj>
                </mc:Choice>
                <mc:Fallback>
                  <p:oleObj name="Equation" r:id="rId4" imgW="418918" imgH="215806"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2" y="2640"/>
                          <a:ext cx="384" cy="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4" name="Text Box 11">
              <a:extLst>
                <a:ext uri="{FF2B5EF4-FFF2-40B4-BE49-F238E27FC236}">
                  <a16:creationId xmlns:a16="http://schemas.microsoft.com/office/drawing/2014/main" id="{D889D209-BB1D-49E4-ACE7-9226AABE1333}"/>
                </a:ext>
              </a:extLst>
            </p:cNvPr>
            <p:cNvSpPr txBox="1">
              <a:spLocks noChangeArrowheads="1"/>
            </p:cNvSpPr>
            <p:nvPr/>
          </p:nvSpPr>
          <p:spPr bwMode="auto">
            <a:xfrm>
              <a:off x="4320" y="3552"/>
              <a:ext cx="166"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i="1">
                  <a:latin typeface="Times New Roman" panose="02020603050405020304" pitchFamily="18" charset="0"/>
                </a:rPr>
                <a:t>x</a:t>
              </a:r>
              <a:endParaRPr lang="en-US" altLang="en-US" sz="2400"/>
            </a:p>
          </p:txBody>
        </p:sp>
        <p:sp>
          <p:nvSpPr>
            <p:cNvPr id="8205" name="Rectangle 12">
              <a:extLst>
                <a:ext uri="{FF2B5EF4-FFF2-40B4-BE49-F238E27FC236}">
                  <a16:creationId xmlns:a16="http://schemas.microsoft.com/office/drawing/2014/main" id="{AD4F6AE4-4B9A-486D-B0EB-F265A59DB5DA}"/>
                </a:ext>
              </a:extLst>
            </p:cNvPr>
            <p:cNvSpPr>
              <a:spLocks noChangeArrowheads="1"/>
            </p:cNvSpPr>
            <p:nvPr/>
          </p:nvSpPr>
          <p:spPr bwMode="auto">
            <a:xfrm>
              <a:off x="2832" y="3264"/>
              <a:ext cx="144" cy="246"/>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sp>
          <p:nvSpPr>
            <p:cNvPr id="8206" name="Freeform 13">
              <a:extLst>
                <a:ext uri="{FF2B5EF4-FFF2-40B4-BE49-F238E27FC236}">
                  <a16:creationId xmlns:a16="http://schemas.microsoft.com/office/drawing/2014/main" id="{289F172B-64FA-421E-9553-15A9CC1BBE2D}"/>
                </a:ext>
              </a:extLst>
            </p:cNvPr>
            <p:cNvSpPr>
              <a:spLocks/>
            </p:cNvSpPr>
            <p:nvPr/>
          </p:nvSpPr>
          <p:spPr bwMode="auto">
            <a:xfrm>
              <a:off x="2832" y="2592"/>
              <a:ext cx="1584" cy="288"/>
            </a:xfrm>
            <a:custGeom>
              <a:avLst/>
              <a:gdLst>
                <a:gd name="T0" fmla="*/ 0 w 3024"/>
                <a:gd name="T1" fmla="*/ 288 h 728"/>
                <a:gd name="T2" fmla="*/ 302 w 3024"/>
                <a:gd name="T3" fmla="*/ 269 h 728"/>
                <a:gd name="T4" fmla="*/ 578 w 3024"/>
                <a:gd name="T5" fmla="*/ 212 h 728"/>
                <a:gd name="T6" fmla="*/ 704 w 3024"/>
                <a:gd name="T7" fmla="*/ 155 h 728"/>
                <a:gd name="T8" fmla="*/ 830 w 3024"/>
                <a:gd name="T9" fmla="*/ 79 h 728"/>
                <a:gd name="T10" fmla="*/ 981 w 3024"/>
                <a:gd name="T11" fmla="*/ 41 h 728"/>
                <a:gd name="T12" fmla="*/ 1157 w 3024"/>
                <a:gd name="T13" fmla="*/ 22 h 728"/>
                <a:gd name="T14" fmla="*/ 1408 w 3024"/>
                <a:gd name="T15" fmla="*/ 3 h 728"/>
                <a:gd name="T16" fmla="*/ 1584 w 3024"/>
                <a:gd name="T17" fmla="*/ 3 h 7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4" h="728">
                  <a:moveTo>
                    <a:pt x="0" y="728"/>
                  </a:moveTo>
                  <a:cubicBezTo>
                    <a:pt x="196" y="720"/>
                    <a:pt x="392" y="712"/>
                    <a:pt x="576" y="680"/>
                  </a:cubicBezTo>
                  <a:cubicBezTo>
                    <a:pt x="760" y="648"/>
                    <a:pt x="976" y="584"/>
                    <a:pt x="1104" y="536"/>
                  </a:cubicBezTo>
                  <a:cubicBezTo>
                    <a:pt x="1232" y="488"/>
                    <a:pt x="1264" y="448"/>
                    <a:pt x="1344" y="392"/>
                  </a:cubicBezTo>
                  <a:cubicBezTo>
                    <a:pt x="1424" y="336"/>
                    <a:pt x="1496" y="248"/>
                    <a:pt x="1584" y="200"/>
                  </a:cubicBezTo>
                  <a:cubicBezTo>
                    <a:pt x="1672" y="152"/>
                    <a:pt x="1768" y="128"/>
                    <a:pt x="1872" y="104"/>
                  </a:cubicBezTo>
                  <a:cubicBezTo>
                    <a:pt x="1976" y="80"/>
                    <a:pt x="2072" y="72"/>
                    <a:pt x="2208" y="56"/>
                  </a:cubicBezTo>
                  <a:cubicBezTo>
                    <a:pt x="2344" y="40"/>
                    <a:pt x="2552" y="16"/>
                    <a:pt x="2688" y="8"/>
                  </a:cubicBezTo>
                  <a:cubicBezTo>
                    <a:pt x="2824" y="0"/>
                    <a:pt x="2924" y="4"/>
                    <a:pt x="3024" y="8"/>
                  </a:cubicBezTo>
                </a:path>
              </a:pathLst>
            </a:custGeom>
            <a:noFill/>
            <a:ln w="28575" cap="flat" cmpd="sng">
              <a:solidFill>
                <a:srgbClr val="000066"/>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7" name="Line 14">
              <a:extLst>
                <a:ext uri="{FF2B5EF4-FFF2-40B4-BE49-F238E27FC236}">
                  <a16:creationId xmlns:a16="http://schemas.microsoft.com/office/drawing/2014/main" id="{772082F2-622A-4B9D-A5E7-76A1B10B56F6}"/>
                </a:ext>
              </a:extLst>
            </p:cNvPr>
            <p:cNvSpPr>
              <a:spLocks noChangeShapeType="1"/>
            </p:cNvSpPr>
            <p:nvPr/>
          </p:nvSpPr>
          <p:spPr bwMode="auto">
            <a:xfrm flipV="1">
              <a:off x="1968" y="3456"/>
              <a:ext cx="0" cy="432"/>
            </a:xfrm>
            <a:prstGeom prst="line">
              <a:avLst/>
            </a:prstGeom>
            <a:noFill/>
            <a:ln w="9525">
              <a:solidFill>
                <a:schemeClr val="tx1"/>
              </a:solidFill>
              <a:prstDash val="lg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8" name="Line 15">
              <a:extLst>
                <a:ext uri="{FF2B5EF4-FFF2-40B4-BE49-F238E27FC236}">
                  <a16:creationId xmlns:a16="http://schemas.microsoft.com/office/drawing/2014/main" id="{B84FF606-17F3-4D50-8ECD-8FE6B007C0B4}"/>
                </a:ext>
              </a:extLst>
            </p:cNvPr>
            <p:cNvSpPr>
              <a:spLocks noChangeShapeType="1"/>
            </p:cNvSpPr>
            <p:nvPr/>
          </p:nvSpPr>
          <p:spPr bwMode="auto">
            <a:xfrm flipV="1">
              <a:off x="3264" y="2832"/>
              <a:ext cx="0" cy="1008"/>
            </a:xfrm>
            <a:prstGeom prst="line">
              <a:avLst/>
            </a:prstGeom>
            <a:noFill/>
            <a:ln w="9525">
              <a:solidFill>
                <a:schemeClr val="tx1"/>
              </a:solidFill>
              <a:prstDash val="lg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9" name="Text Box 16">
              <a:extLst>
                <a:ext uri="{FF2B5EF4-FFF2-40B4-BE49-F238E27FC236}">
                  <a16:creationId xmlns:a16="http://schemas.microsoft.com/office/drawing/2014/main" id="{91D1AEA3-AC6A-4764-8C31-70E60D2FD418}"/>
                </a:ext>
              </a:extLst>
            </p:cNvPr>
            <p:cNvSpPr txBox="1">
              <a:spLocks noChangeArrowheads="1"/>
            </p:cNvSpPr>
            <p:nvPr/>
          </p:nvSpPr>
          <p:spPr bwMode="auto">
            <a:xfrm>
              <a:off x="3168" y="3792"/>
              <a:ext cx="175"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i="1">
                  <a:latin typeface="Times New Roman" panose="02020603050405020304" pitchFamily="18" charset="0"/>
                </a:rPr>
                <a:t>b</a:t>
              </a:r>
              <a:endParaRPr lang="en-US" altLang="en-US" sz="2400"/>
            </a:p>
          </p:txBody>
        </p:sp>
        <p:sp>
          <p:nvSpPr>
            <p:cNvPr id="8210" name="Text Box 17">
              <a:extLst>
                <a:ext uri="{FF2B5EF4-FFF2-40B4-BE49-F238E27FC236}">
                  <a16:creationId xmlns:a16="http://schemas.microsoft.com/office/drawing/2014/main" id="{869F1735-E108-44BB-B69C-7AB0C40C666B}"/>
                </a:ext>
              </a:extLst>
            </p:cNvPr>
            <p:cNvSpPr txBox="1">
              <a:spLocks noChangeArrowheads="1"/>
            </p:cNvSpPr>
            <p:nvPr/>
          </p:nvSpPr>
          <p:spPr bwMode="auto">
            <a:xfrm>
              <a:off x="1872" y="3792"/>
              <a:ext cx="175"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i="1">
                  <a:latin typeface="Times New Roman" panose="02020603050405020304" pitchFamily="18" charset="0"/>
                </a:rPr>
                <a:t>a</a:t>
              </a:r>
              <a:endParaRPr lang="en-US" altLang="en-US" sz="2400"/>
            </a:p>
          </p:txBody>
        </p:sp>
        <p:sp>
          <p:nvSpPr>
            <p:cNvPr id="8211" name="Line 18">
              <a:extLst>
                <a:ext uri="{FF2B5EF4-FFF2-40B4-BE49-F238E27FC236}">
                  <a16:creationId xmlns:a16="http://schemas.microsoft.com/office/drawing/2014/main" id="{E3E0CF97-0272-4751-B4DA-FA4BFBF97583}"/>
                </a:ext>
              </a:extLst>
            </p:cNvPr>
            <p:cNvSpPr>
              <a:spLocks noChangeShapeType="1"/>
            </p:cNvSpPr>
            <p:nvPr/>
          </p:nvSpPr>
          <p:spPr bwMode="auto">
            <a:xfrm>
              <a:off x="1968" y="3456"/>
              <a:ext cx="240"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 name="Line 19">
              <a:extLst>
                <a:ext uri="{FF2B5EF4-FFF2-40B4-BE49-F238E27FC236}">
                  <a16:creationId xmlns:a16="http://schemas.microsoft.com/office/drawing/2014/main" id="{CAC775E1-EEDF-4D09-9DB6-F499A79666FA}"/>
                </a:ext>
              </a:extLst>
            </p:cNvPr>
            <p:cNvSpPr>
              <a:spLocks noChangeShapeType="1"/>
            </p:cNvSpPr>
            <p:nvPr/>
          </p:nvSpPr>
          <p:spPr bwMode="auto">
            <a:xfrm>
              <a:off x="2208" y="2832"/>
              <a:ext cx="1056"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8213" name="Object 20">
              <a:extLst>
                <a:ext uri="{FF2B5EF4-FFF2-40B4-BE49-F238E27FC236}">
                  <a16:creationId xmlns:a16="http://schemas.microsoft.com/office/drawing/2014/main" id="{7B2BA7F0-67EA-4558-9891-AE068F848E45}"/>
                </a:ext>
              </a:extLst>
            </p:cNvPr>
            <p:cNvGraphicFramePr>
              <a:graphicFrameLocks noChangeAspect="1"/>
            </p:cNvGraphicFramePr>
            <p:nvPr/>
          </p:nvGraphicFramePr>
          <p:xfrm>
            <a:off x="1824" y="2688"/>
            <a:ext cx="336" cy="264"/>
          </p:xfrm>
          <a:graphic>
            <a:graphicData uri="http://schemas.openxmlformats.org/presentationml/2006/ole">
              <mc:AlternateContent xmlns:mc="http://schemas.openxmlformats.org/markup-compatibility/2006">
                <mc:Choice xmlns:v="urn:schemas-microsoft-com:vml" Requires="v">
                  <p:oleObj name="Equation" r:id="rId6" imgW="406048" imgH="215713" progId="Equation.3">
                    <p:embed/>
                  </p:oleObj>
                </mc:Choice>
                <mc:Fallback>
                  <p:oleObj name="Equation" r:id="rId6" imgW="406048" imgH="215713" progId="Equation.3">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4" y="2688"/>
                          <a:ext cx="336" cy="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4" name="Object 21">
              <a:extLst>
                <a:ext uri="{FF2B5EF4-FFF2-40B4-BE49-F238E27FC236}">
                  <a16:creationId xmlns:a16="http://schemas.microsoft.com/office/drawing/2014/main" id="{2854908E-86E7-4D23-B2C1-743396CECF1D}"/>
                </a:ext>
              </a:extLst>
            </p:cNvPr>
            <p:cNvGraphicFramePr>
              <a:graphicFrameLocks noChangeAspect="1"/>
            </p:cNvGraphicFramePr>
            <p:nvPr/>
          </p:nvGraphicFramePr>
          <p:xfrm>
            <a:off x="2251" y="3360"/>
            <a:ext cx="347" cy="264"/>
          </p:xfrm>
          <a:graphic>
            <a:graphicData uri="http://schemas.openxmlformats.org/presentationml/2006/ole">
              <mc:AlternateContent xmlns:mc="http://schemas.openxmlformats.org/markup-compatibility/2006">
                <mc:Choice xmlns:v="urn:schemas-microsoft-com:vml" Requires="v">
                  <p:oleObj name="Equation" r:id="rId8" imgW="418918" imgH="215806" progId="Equation.3">
                    <p:embed/>
                  </p:oleObj>
                </mc:Choice>
                <mc:Fallback>
                  <p:oleObj name="Equation" r:id="rId8" imgW="418918" imgH="215806" progId="Equation.3">
                    <p:embed/>
                    <p:pic>
                      <p:nvPicPr>
                        <p:cNvPr id="0" name="Object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1" y="3360"/>
                          <a:ext cx="347" cy="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5" name="Line 22">
              <a:extLst>
                <a:ext uri="{FF2B5EF4-FFF2-40B4-BE49-F238E27FC236}">
                  <a16:creationId xmlns:a16="http://schemas.microsoft.com/office/drawing/2014/main" id="{663A5A95-5EAE-4E67-96CB-97689E2A9128}"/>
                </a:ext>
              </a:extLst>
            </p:cNvPr>
            <p:cNvSpPr>
              <a:spLocks noChangeShapeType="1"/>
            </p:cNvSpPr>
            <p:nvPr/>
          </p:nvSpPr>
          <p:spPr bwMode="auto">
            <a:xfrm>
              <a:off x="2208" y="2832"/>
              <a:ext cx="0" cy="624"/>
            </a:xfrm>
            <a:prstGeom prst="line">
              <a:avLst/>
            </a:prstGeom>
            <a:noFill/>
            <a:ln w="38100">
              <a:solidFill>
                <a:schemeClr val="hlink"/>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6" name="Text Box 23">
              <a:extLst>
                <a:ext uri="{FF2B5EF4-FFF2-40B4-BE49-F238E27FC236}">
                  <a16:creationId xmlns:a16="http://schemas.microsoft.com/office/drawing/2014/main" id="{8ABA64C5-9C3B-443E-B6C0-7DDE33314578}"/>
                </a:ext>
              </a:extLst>
            </p:cNvPr>
            <p:cNvSpPr txBox="1">
              <a:spLocks noChangeArrowheads="1"/>
            </p:cNvSpPr>
            <p:nvPr/>
          </p:nvSpPr>
          <p:spPr bwMode="auto">
            <a:xfrm>
              <a:off x="2256" y="3024"/>
              <a:ext cx="288"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i="1">
                  <a:solidFill>
                    <a:schemeClr val="hlink"/>
                  </a:solidFill>
                  <a:latin typeface="Times New Roman" panose="02020603050405020304" pitchFamily="18" charset="0"/>
                </a:rPr>
                <a:t>p</a:t>
              </a:r>
              <a:endParaRPr lang="en-US" altLang="en-US" sz="240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a:extLst>
              <a:ext uri="{FF2B5EF4-FFF2-40B4-BE49-F238E27FC236}">
                <a16:creationId xmlns:a16="http://schemas.microsoft.com/office/drawing/2014/main" id="{77BD92A9-46A1-4A3B-A3F0-F3F288A13800}"/>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grpSp>
        <p:nvGrpSpPr>
          <p:cNvPr id="9219" name="Group 2">
            <a:extLst>
              <a:ext uri="{FF2B5EF4-FFF2-40B4-BE49-F238E27FC236}">
                <a16:creationId xmlns:a16="http://schemas.microsoft.com/office/drawing/2014/main" id="{FD6EFCE1-8073-4588-9C44-434B1CF14516}"/>
              </a:ext>
            </a:extLst>
          </p:cNvPr>
          <p:cNvGrpSpPr>
            <a:grpSpLocks/>
          </p:cNvGrpSpPr>
          <p:nvPr/>
        </p:nvGrpSpPr>
        <p:grpSpPr bwMode="auto">
          <a:xfrm>
            <a:off x="4495800" y="5486400"/>
            <a:ext cx="762000" cy="1060450"/>
            <a:chOff x="2016" y="2544"/>
            <a:chExt cx="1784" cy="668"/>
          </a:xfrm>
        </p:grpSpPr>
        <p:pic>
          <p:nvPicPr>
            <p:cNvPr id="9235" name="Picture 3" descr="eyer">
              <a:extLst>
                <a:ext uri="{FF2B5EF4-FFF2-40B4-BE49-F238E27FC236}">
                  <a16:creationId xmlns:a16="http://schemas.microsoft.com/office/drawing/2014/main" id="{C0251A7E-74E0-472B-8DBA-C2F2E3425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 y="2544"/>
              <a:ext cx="776"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Picture 4" descr="eyel1">
              <a:extLst>
                <a:ext uri="{FF2B5EF4-FFF2-40B4-BE49-F238E27FC236}">
                  <a16:creationId xmlns:a16="http://schemas.microsoft.com/office/drawing/2014/main" id="{AB981568-BF98-4399-A29A-105CD976A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 y="2544"/>
              <a:ext cx="816"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20" name="Group 5">
            <a:extLst>
              <a:ext uri="{FF2B5EF4-FFF2-40B4-BE49-F238E27FC236}">
                <a16:creationId xmlns:a16="http://schemas.microsoft.com/office/drawing/2014/main" id="{EF4F8603-4A66-4B33-900C-C6E6EF1D27AF}"/>
              </a:ext>
            </a:extLst>
          </p:cNvPr>
          <p:cNvGrpSpPr>
            <a:grpSpLocks/>
          </p:cNvGrpSpPr>
          <p:nvPr/>
        </p:nvGrpSpPr>
        <p:grpSpPr bwMode="auto">
          <a:xfrm>
            <a:off x="4114800" y="4800600"/>
            <a:ext cx="1524000" cy="1060450"/>
            <a:chOff x="2016" y="2544"/>
            <a:chExt cx="1784" cy="668"/>
          </a:xfrm>
        </p:grpSpPr>
        <p:pic>
          <p:nvPicPr>
            <p:cNvPr id="9233" name="Picture 6" descr="eyer">
              <a:extLst>
                <a:ext uri="{FF2B5EF4-FFF2-40B4-BE49-F238E27FC236}">
                  <a16:creationId xmlns:a16="http://schemas.microsoft.com/office/drawing/2014/main" id="{04F04DD2-2443-4AA6-8C78-F8F26D39A3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 y="2544"/>
              <a:ext cx="776"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7" descr="eyel1">
              <a:extLst>
                <a:ext uri="{FF2B5EF4-FFF2-40B4-BE49-F238E27FC236}">
                  <a16:creationId xmlns:a16="http://schemas.microsoft.com/office/drawing/2014/main" id="{C4A5B4BF-1B28-4671-86F1-C99F4587B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 y="2544"/>
              <a:ext cx="816"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1" name="Rectangle 8">
            <a:extLst>
              <a:ext uri="{FF2B5EF4-FFF2-40B4-BE49-F238E27FC236}">
                <a16:creationId xmlns:a16="http://schemas.microsoft.com/office/drawing/2014/main" id="{E470ACB7-7743-4024-BDAE-4207F5DFE872}"/>
              </a:ext>
            </a:extLst>
          </p:cNvPr>
          <p:cNvSpPr>
            <a:spLocks noGrp="1" noChangeArrowheads="1"/>
          </p:cNvSpPr>
          <p:nvPr>
            <p:ph type="title"/>
          </p:nvPr>
        </p:nvSpPr>
        <p:spPr/>
        <p:txBody>
          <a:bodyPr/>
          <a:lstStyle/>
          <a:p>
            <a:pPr eaLnBrk="1" hangingPunct="1"/>
            <a:r>
              <a:rPr lang="en-US" altLang="en-US">
                <a:latin typeface="Arial" panose="020B0604020202020204" pitchFamily="34" charset="0"/>
              </a:rPr>
              <a:t>Probability Density Function</a:t>
            </a:r>
          </a:p>
        </p:txBody>
      </p:sp>
      <p:sp>
        <p:nvSpPr>
          <p:cNvPr id="9222" name="Rectangle 9">
            <a:extLst>
              <a:ext uri="{FF2B5EF4-FFF2-40B4-BE49-F238E27FC236}">
                <a16:creationId xmlns:a16="http://schemas.microsoft.com/office/drawing/2014/main" id="{5D22B5F5-CBCF-4287-8470-0037CAE11A65}"/>
              </a:ext>
            </a:extLst>
          </p:cNvPr>
          <p:cNvSpPr>
            <a:spLocks noGrp="1" noChangeArrowheads="1"/>
          </p:cNvSpPr>
          <p:nvPr>
            <p:ph type="body" idx="1"/>
          </p:nvPr>
        </p:nvSpPr>
        <p:spPr>
          <a:xfrm>
            <a:off x="1219200" y="1828800"/>
            <a:ext cx="7772400" cy="2630488"/>
          </a:xfrm>
        </p:spPr>
        <p:txBody>
          <a:bodyPr/>
          <a:lstStyle/>
          <a:p>
            <a:pPr eaLnBrk="1" hangingPunct="1">
              <a:buFont typeface="Wingdings" panose="05000000000000000000" pitchFamily="2" charset="2"/>
              <a:buNone/>
            </a:pPr>
            <a:endParaRPr lang="en-US" altLang="en-US" sz="2800"/>
          </a:p>
          <a:p>
            <a:pPr eaLnBrk="1" hangingPunct="1">
              <a:buFont typeface="Wingdings" panose="05000000000000000000" pitchFamily="2" charset="2"/>
              <a:buNone/>
            </a:pPr>
            <a:endParaRPr lang="en-US" altLang="en-US"/>
          </a:p>
        </p:txBody>
      </p:sp>
      <p:grpSp>
        <p:nvGrpSpPr>
          <p:cNvPr id="9223" name="Group 10">
            <a:extLst>
              <a:ext uri="{FF2B5EF4-FFF2-40B4-BE49-F238E27FC236}">
                <a16:creationId xmlns:a16="http://schemas.microsoft.com/office/drawing/2014/main" id="{9F71403A-A908-4F2C-85CA-DED2139183D0}"/>
              </a:ext>
            </a:extLst>
          </p:cNvPr>
          <p:cNvGrpSpPr>
            <a:grpSpLocks/>
          </p:cNvGrpSpPr>
          <p:nvPr/>
        </p:nvGrpSpPr>
        <p:grpSpPr bwMode="auto">
          <a:xfrm>
            <a:off x="3429000" y="4114800"/>
            <a:ext cx="2832100" cy="1060450"/>
            <a:chOff x="2016" y="2544"/>
            <a:chExt cx="1784" cy="668"/>
          </a:xfrm>
        </p:grpSpPr>
        <p:pic>
          <p:nvPicPr>
            <p:cNvPr id="9231" name="Picture 11" descr="eyer">
              <a:extLst>
                <a:ext uri="{FF2B5EF4-FFF2-40B4-BE49-F238E27FC236}">
                  <a16:creationId xmlns:a16="http://schemas.microsoft.com/office/drawing/2014/main" id="{852791B5-F861-4FBB-8A9A-C1EA555DC8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 y="2544"/>
              <a:ext cx="776"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12" descr="eyel1">
              <a:extLst>
                <a:ext uri="{FF2B5EF4-FFF2-40B4-BE49-F238E27FC236}">
                  <a16:creationId xmlns:a16="http://schemas.microsoft.com/office/drawing/2014/main" id="{493493AB-2D2A-4693-9C28-3CE69DFE5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 y="2544"/>
              <a:ext cx="816"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24" name="Group 13">
            <a:extLst>
              <a:ext uri="{FF2B5EF4-FFF2-40B4-BE49-F238E27FC236}">
                <a16:creationId xmlns:a16="http://schemas.microsoft.com/office/drawing/2014/main" id="{1340C50B-D49F-43E4-ADB0-56F5730BCE46}"/>
              </a:ext>
            </a:extLst>
          </p:cNvPr>
          <p:cNvGrpSpPr>
            <a:grpSpLocks/>
          </p:cNvGrpSpPr>
          <p:nvPr/>
        </p:nvGrpSpPr>
        <p:grpSpPr bwMode="auto">
          <a:xfrm>
            <a:off x="2819400" y="3352800"/>
            <a:ext cx="3962400" cy="1060450"/>
            <a:chOff x="2016" y="2544"/>
            <a:chExt cx="1784" cy="668"/>
          </a:xfrm>
        </p:grpSpPr>
        <p:pic>
          <p:nvPicPr>
            <p:cNvPr id="9229" name="Picture 14" descr="eyer">
              <a:extLst>
                <a:ext uri="{FF2B5EF4-FFF2-40B4-BE49-F238E27FC236}">
                  <a16:creationId xmlns:a16="http://schemas.microsoft.com/office/drawing/2014/main" id="{3665E6F3-452F-4065-9DEC-E217CD371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 y="2544"/>
              <a:ext cx="776"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15" descr="eyel1">
              <a:extLst>
                <a:ext uri="{FF2B5EF4-FFF2-40B4-BE49-F238E27FC236}">
                  <a16:creationId xmlns:a16="http://schemas.microsoft.com/office/drawing/2014/main" id="{D81A41DD-85EA-4C30-AF44-B02EFF176E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 y="2544"/>
              <a:ext cx="816"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25" name="Group 17">
            <a:extLst>
              <a:ext uri="{FF2B5EF4-FFF2-40B4-BE49-F238E27FC236}">
                <a16:creationId xmlns:a16="http://schemas.microsoft.com/office/drawing/2014/main" id="{1F3ACBBA-EFE5-4E5D-AC8B-50BEB19CD897}"/>
              </a:ext>
            </a:extLst>
          </p:cNvPr>
          <p:cNvGrpSpPr>
            <a:grpSpLocks/>
          </p:cNvGrpSpPr>
          <p:nvPr/>
        </p:nvGrpSpPr>
        <p:grpSpPr bwMode="auto">
          <a:xfrm>
            <a:off x="381000" y="1752600"/>
            <a:ext cx="8763000" cy="1060450"/>
            <a:chOff x="2016" y="2544"/>
            <a:chExt cx="1784" cy="668"/>
          </a:xfrm>
        </p:grpSpPr>
        <p:pic>
          <p:nvPicPr>
            <p:cNvPr id="9227" name="Picture 18" descr="eyer">
              <a:extLst>
                <a:ext uri="{FF2B5EF4-FFF2-40B4-BE49-F238E27FC236}">
                  <a16:creationId xmlns:a16="http://schemas.microsoft.com/office/drawing/2014/main" id="{E6614421-ADDB-47CB-8935-D981C8C6E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 y="2544"/>
              <a:ext cx="776"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9" descr="eyel1">
              <a:extLst>
                <a:ext uri="{FF2B5EF4-FFF2-40B4-BE49-F238E27FC236}">
                  <a16:creationId xmlns:a16="http://schemas.microsoft.com/office/drawing/2014/main" id="{677D1D98-D231-47C5-A8FA-3EF98D34E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 y="2544"/>
              <a:ext cx="816"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9226" name="Object 16">
            <a:extLst>
              <a:ext uri="{FF2B5EF4-FFF2-40B4-BE49-F238E27FC236}">
                <a16:creationId xmlns:a16="http://schemas.microsoft.com/office/drawing/2014/main" id="{79ABDF93-B888-416D-9CA4-82CF0D4A241F}"/>
              </a:ext>
            </a:extLst>
          </p:cNvPr>
          <p:cNvGraphicFramePr>
            <a:graphicFrameLocks noChangeAspect="1"/>
          </p:cNvGraphicFramePr>
          <p:nvPr/>
        </p:nvGraphicFramePr>
        <p:xfrm>
          <a:off x="3124200" y="2362200"/>
          <a:ext cx="3962400" cy="1390650"/>
        </p:xfrm>
        <a:graphic>
          <a:graphicData uri="http://schemas.openxmlformats.org/presentationml/2006/ole">
            <mc:AlternateContent xmlns:mc="http://schemas.openxmlformats.org/markup-compatibility/2006">
              <mc:Choice xmlns:v="urn:schemas-microsoft-com:vml" Requires="v">
                <p:oleObj name="Equation" r:id="rId4" imgW="1117115" imgH="393529" progId="Equation.3">
                  <p:embed/>
                </p:oleObj>
              </mc:Choice>
              <mc:Fallback>
                <p:oleObj name="Equation" r:id="rId4" imgW="1117115" imgH="393529" progId="Equation.3">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362200"/>
                        <a:ext cx="3962400" cy="1390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a:extLst>
              <a:ext uri="{FF2B5EF4-FFF2-40B4-BE49-F238E27FC236}">
                <a16:creationId xmlns:a16="http://schemas.microsoft.com/office/drawing/2014/main" id="{4B0C14E3-2B5B-4BC7-8577-5CAA18F5EDE2}"/>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grpSp>
        <p:nvGrpSpPr>
          <p:cNvPr id="51250" name="Group 50">
            <a:extLst>
              <a:ext uri="{FF2B5EF4-FFF2-40B4-BE49-F238E27FC236}">
                <a16:creationId xmlns:a16="http://schemas.microsoft.com/office/drawing/2014/main" id="{B4CAFABB-FAE3-43F5-BDB1-7FC3732293D2}"/>
              </a:ext>
            </a:extLst>
          </p:cNvPr>
          <p:cNvGrpSpPr>
            <a:grpSpLocks/>
          </p:cNvGrpSpPr>
          <p:nvPr/>
        </p:nvGrpSpPr>
        <p:grpSpPr bwMode="auto">
          <a:xfrm>
            <a:off x="5029200" y="2133600"/>
            <a:ext cx="3160713" cy="2133600"/>
            <a:chOff x="3168" y="1344"/>
            <a:chExt cx="1991" cy="1344"/>
          </a:xfrm>
        </p:grpSpPr>
        <p:sp>
          <p:nvSpPr>
            <p:cNvPr id="10263" name="Freeform 40">
              <a:extLst>
                <a:ext uri="{FF2B5EF4-FFF2-40B4-BE49-F238E27FC236}">
                  <a16:creationId xmlns:a16="http://schemas.microsoft.com/office/drawing/2014/main" id="{C0E78625-F029-46C1-A633-CF09BECC8D2D}"/>
                </a:ext>
              </a:extLst>
            </p:cNvPr>
            <p:cNvSpPr>
              <a:spLocks/>
            </p:cNvSpPr>
            <p:nvPr/>
          </p:nvSpPr>
          <p:spPr bwMode="auto">
            <a:xfrm>
              <a:off x="4080" y="1824"/>
              <a:ext cx="864" cy="864"/>
            </a:xfrm>
            <a:custGeom>
              <a:avLst/>
              <a:gdLst>
                <a:gd name="T0" fmla="*/ 0 w 864"/>
                <a:gd name="T1" fmla="*/ 864 h 864"/>
                <a:gd name="T2" fmla="*/ 0 w 864"/>
                <a:gd name="T3" fmla="*/ 0 h 864"/>
                <a:gd name="T4" fmla="*/ 144 w 864"/>
                <a:gd name="T5" fmla="*/ 144 h 864"/>
                <a:gd name="T6" fmla="*/ 240 w 864"/>
                <a:gd name="T7" fmla="*/ 432 h 864"/>
                <a:gd name="T8" fmla="*/ 384 w 864"/>
                <a:gd name="T9" fmla="*/ 576 h 864"/>
                <a:gd name="T10" fmla="*/ 528 w 864"/>
                <a:gd name="T11" fmla="*/ 624 h 864"/>
                <a:gd name="T12" fmla="*/ 864 w 864"/>
                <a:gd name="T13" fmla="*/ 672 h 864"/>
                <a:gd name="T14" fmla="*/ 864 w 864"/>
                <a:gd name="T15" fmla="*/ 864 h 864"/>
                <a:gd name="T16" fmla="*/ 0 w 864"/>
                <a:gd name="T17" fmla="*/ 864 h 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4" h="864">
                  <a:moveTo>
                    <a:pt x="0" y="864"/>
                  </a:moveTo>
                  <a:lnTo>
                    <a:pt x="0" y="0"/>
                  </a:lnTo>
                  <a:lnTo>
                    <a:pt x="144" y="144"/>
                  </a:lnTo>
                  <a:lnTo>
                    <a:pt x="240" y="432"/>
                  </a:lnTo>
                  <a:lnTo>
                    <a:pt x="384" y="576"/>
                  </a:lnTo>
                  <a:lnTo>
                    <a:pt x="528" y="624"/>
                  </a:lnTo>
                  <a:lnTo>
                    <a:pt x="864" y="672"/>
                  </a:lnTo>
                  <a:lnTo>
                    <a:pt x="864" y="864"/>
                  </a:lnTo>
                  <a:lnTo>
                    <a:pt x="0" y="864"/>
                  </a:lnTo>
                  <a:close/>
                </a:path>
              </a:pathLst>
            </a:custGeom>
            <a:solidFill>
              <a:srgbClr val="00FFFF"/>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4" name="Freeform 36">
              <a:extLst>
                <a:ext uri="{FF2B5EF4-FFF2-40B4-BE49-F238E27FC236}">
                  <a16:creationId xmlns:a16="http://schemas.microsoft.com/office/drawing/2014/main" id="{7151B260-610D-48FD-9946-404AD4E9852E}"/>
                </a:ext>
              </a:extLst>
            </p:cNvPr>
            <p:cNvSpPr>
              <a:spLocks/>
            </p:cNvSpPr>
            <p:nvPr/>
          </p:nvSpPr>
          <p:spPr bwMode="auto">
            <a:xfrm>
              <a:off x="3168" y="1536"/>
              <a:ext cx="432" cy="1152"/>
            </a:xfrm>
            <a:custGeom>
              <a:avLst/>
              <a:gdLst>
                <a:gd name="T0" fmla="*/ 0 w 432"/>
                <a:gd name="T1" fmla="*/ 1152 h 1152"/>
                <a:gd name="T2" fmla="*/ 0 w 432"/>
                <a:gd name="T3" fmla="*/ 1056 h 1152"/>
                <a:gd name="T4" fmla="*/ 48 w 432"/>
                <a:gd name="T5" fmla="*/ 1008 h 1152"/>
                <a:gd name="T6" fmla="*/ 96 w 432"/>
                <a:gd name="T7" fmla="*/ 912 h 1152"/>
                <a:gd name="T8" fmla="*/ 144 w 432"/>
                <a:gd name="T9" fmla="*/ 768 h 1152"/>
                <a:gd name="T10" fmla="*/ 192 w 432"/>
                <a:gd name="T11" fmla="*/ 528 h 1152"/>
                <a:gd name="T12" fmla="*/ 240 w 432"/>
                <a:gd name="T13" fmla="*/ 384 h 1152"/>
                <a:gd name="T14" fmla="*/ 288 w 432"/>
                <a:gd name="T15" fmla="*/ 192 h 1152"/>
                <a:gd name="T16" fmla="*/ 384 w 432"/>
                <a:gd name="T17" fmla="*/ 48 h 1152"/>
                <a:gd name="T18" fmla="*/ 432 w 432"/>
                <a:gd name="T19" fmla="*/ 0 h 1152"/>
                <a:gd name="T20" fmla="*/ 432 w 432"/>
                <a:gd name="T21" fmla="*/ 1152 h 1152"/>
                <a:gd name="T22" fmla="*/ 0 w 432"/>
                <a:gd name="T23" fmla="*/ 1152 h 11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2" h="1152">
                  <a:moveTo>
                    <a:pt x="0" y="1152"/>
                  </a:moveTo>
                  <a:lnTo>
                    <a:pt x="0" y="1056"/>
                  </a:lnTo>
                  <a:lnTo>
                    <a:pt x="48" y="1008"/>
                  </a:lnTo>
                  <a:lnTo>
                    <a:pt x="96" y="912"/>
                  </a:lnTo>
                  <a:lnTo>
                    <a:pt x="144" y="768"/>
                  </a:lnTo>
                  <a:lnTo>
                    <a:pt x="192" y="528"/>
                  </a:lnTo>
                  <a:lnTo>
                    <a:pt x="240" y="384"/>
                  </a:lnTo>
                  <a:lnTo>
                    <a:pt x="288" y="192"/>
                  </a:lnTo>
                  <a:lnTo>
                    <a:pt x="384" y="48"/>
                  </a:lnTo>
                  <a:lnTo>
                    <a:pt x="432" y="0"/>
                  </a:lnTo>
                  <a:lnTo>
                    <a:pt x="432" y="1152"/>
                  </a:lnTo>
                  <a:lnTo>
                    <a:pt x="0" y="1152"/>
                  </a:lnTo>
                  <a:close/>
                </a:path>
              </a:pathLst>
            </a:custGeom>
            <a:solidFill>
              <a:srgbClr val="00FFFF"/>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265" name="Group 45">
              <a:extLst>
                <a:ext uri="{FF2B5EF4-FFF2-40B4-BE49-F238E27FC236}">
                  <a16:creationId xmlns:a16="http://schemas.microsoft.com/office/drawing/2014/main" id="{63CDFD39-ED87-462D-A17B-5191797C1140}"/>
                </a:ext>
              </a:extLst>
            </p:cNvPr>
            <p:cNvGrpSpPr>
              <a:grpSpLocks/>
            </p:cNvGrpSpPr>
            <p:nvPr/>
          </p:nvGrpSpPr>
          <p:grpSpPr bwMode="auto">
            <a:xfrm>
              <a:off x="3600" y="1344"/>
              <a:ext cx="1559" cy="1152"/>
              <a:chOff x="3600" y="1344"/>
              <a:chExt cx="1559" cy="1152"/>
            </a:xfrm>
          </p:grpSpPr>
          <p:graphicFrame>
            <p:nvGraphicFramePr>
              <p:cNvPr id="10266" name="Object 42">
                <a:extLst>
                  <a:ext uri="{FF2B5EF4-FFF2-40B4-BE49-F238E27FC236}">
                    <a16:creationId xmlns:a16="http://schemas.microsoft.com/office/drawing/2014/main" id="{16071A53-9191-4EF4-9211-1707F2DD985A}"/>
                  </a:ext>
                </a:extLst>
              </p:cNvPr>
              <p:cNvGraphicFramePr>
                <a:graphicFrameLocks noChangeAspect="1"/>
              </p:cNvGraphicFramePr>
              <p:nvPr/>
            </p:nvGraphicFramePr>
            <p:xfrm>
              <a:off x="4320" y="1344"/>
              <a:ext cx="839" cy="256"/>
            </p:xfrm>
            <a:graphic>
              <a:graphicData uri="http://schemas.openxmlformats.org/presentationml/2006/ole">
                <mc:AlternateContent xmlns:mc="http://schemas.openxmlformats.org/markup-compatibility/2006">
                  <mc:Choice xmlns:v="urn:schemas-microsoft-com:vml" Requires="v">
                    <p:oleObj name="Equation" r:id="rId2" imgW="660113" imgH="203112" progId="Equation.3">
                      <p:embed/>
                    </p:oleObj>
                  </mc:Choice>
                  <mc:Fallback>
                    <p:oleObj name="Equation" r:id="rId2" imgW="660113" imgH="203112" progId="Equation.3">
                      <p:embed/>
                      <p:pic>
                        <p:nvPicPr>
                          <p:cNvPr id="0" name="Object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 y="1344"/>
                            <a:ext cx="839"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67" name="Line 43">
                <a:extLst>
                  <a:ext uri="{FF2B5EF4-FFF2-40B4-BE49-F238E27FC236}">
                    <a16:creationId xmlns:a16="http://schemas.microsoft.com/office/drawing/2014/main" id="{BDCBC20C-2763-4296-A16E-2CF0F518CD6E}"/>
                  </a:ext>
                </a:extLst>
              </p:cNvPr>
              <p:cNvSpPr>
                <a:spLocks noChangeShapeType="1"/>
              </p:cNvSpPr>
              <p:nvPr/>
            </p:nvSpPr>
            <p:spPr bwMode="auto">
              <a:xfrm flipH="1">
                <a:off x="3600" y="1584"/>
                <a:ext cx="1008" cy="576"/>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8" name="Line 44">
                <a:extLst>
                  <a:ext uri="{FF2B5EF4-FFF2-40B4-BE49-F238E27FC236}">
                    <a16:creationId xmlns:a16="http://schemas.microsoft.com/office/drawing/2014/main" id="{15A2E60D-E06B-45F5-8E76-13BE5DE946F6}"/>
                  </a:ext>
                </a:extLst>
              </p:cNvPr>
              <p:cNvSpPr>
                <a:spLocks noChangeShapeType="1"/>
              </p:cNvSpPr>
              <p:nvPr/>
            </p:nvSpPr>
            <p:spPr bwMode="auto">
              <a:xfrm flipH="1">
                <a:off x="4320" y="1584"/>
                <a:ext cx="288" cy="912"/>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244" name="Rectangle 8">
            <a:extLst>
              <a:ext uri="{FF2B5EF4-FFF2-40B4-BE49-F238E27FC236}">
                <a16:creationId xmlns:a16="http://schemas.microsoft.com/office/drawing/2014/main" id="{D526825B-C62C-4AAA-8193-0E0BF648F66B}"/>
              </a:ext>
            </a:extLst>
          </p:cNvPr>
          <p:cNvSpPr>
            <a:spLocks noGrp="1" noChangeArrowheads="1"/>
          </p:cNvSpPr>
          <p:nvPr>
            <p:ph type="title"/>
          </p:nvPr>
        </p:nvSpPr>
        <p:spPr/>
        <p:txBody>
          <a:bodyPr/>
          <a:lstStyle/>
          <a:p>
            <a:pPr eaLnBrk="1" hangingPunct="1"/>
            <a:r>
              <a:rPr lang="en-US" altLang="en-US">
                <a:latin typeface="Arial" panose="020B0604020202020204" pitchFamily="34" charset="0"/>
              </a:rPr>
              <a:t>PDF Properties</a:t>
            </a:r>
          </a:p>
        </p:txBody>
      </p:sp>
      <p:sp>
        <p:nvSpPr>
          <p:cNvPr id="10245" name="Rectangle 9">
            <a:extLst>
              <a:ext uri="{FF2B5EF4-FFF2-40B4-BE49-F238E27FC236}">
                <a16:creationId xmlns:a16="http://schemas.microsoft.com/office/drawing/2014/main" id="{2D6AFCD4-3B08-4FBF-A4AD-E98CCB202F9F}"/>
              </a:ext>
            </a:extLst>
          </p:cNvPr>
          <p:cNvSpPr>
            <a:spLocks noGrp="1" noChangeArrowheads="1"/>
          </p:cNvSpPr>
          <p:nvPr>
            <p:ph type="body" idx="1"/>
          </p:nvPr>
        </p:nvSpPr>
        <p:spPr>
          <a:xfrm>
            <a:off x="1219200" y="1828800"/>
            <a:ext cx="7772400" cy="2630488"/>
          </a:xfrm>
        </p:spPr>
        <p:txBody>
          <a:bodyPr/>
          <a:lstStyle/>
          <a:p>
            <a:pPr eaLnBrk="1" hangingPunct="1">
              <a:buFont typeface="Wingdings" panose="05000000000000000000" pitchFamily="2" charset="2"/>
              <a:buNone/>
            </a:pPr>
            <a:endParaRPr lang="en-US" altLang="en-US" sz="2800"/>
          </a:p>
          <a:p>
            <a:pPr eaLnBrk="1" hangingPunct="1">
              <a:buFont typeface="Wingdings" panose="05000000000000000000" pitchFamily="2" charset="2"/>
              <a:buNone/>
            </a:pPr>
            <a:endParaRPr lang="en-US" altLang="en-US"/>
          </a:p>
        </p:txBody>
      </p:sp>
      <p:graphicFrame>
        <p:nvGraphicFramePr>
          <p:cNvPr id="10246" name="Object 19">
            <a:extLst>
              <a:ext uri="{FF2B5EF4-FFF2-40B4-BE49-F238E27FC236}">
                <a16:creationId xmlns:a16="http://schemas.microsoft.com/office/drawing/2014/main" id="{BA5097A9-4340-428C-B05F-F7CC6B756548}"/>
              </a:ext>
            </a:extLst>
          </p:cNvPr>
          <p:cNvGraphicFramePr>
            <a:graphicFrameLocks noChangeAspect="1"/>
          </p:cNvGraphicFramePr>
          <p:nvPr/>
        </p:nvGraphicFramePr>
        <p:xfrm>
          <a:off x="1447800" y="4724400"/>
          <a:ext cx="2971800" cy="742950"/>
        </p:xfrm>
        <a:graphic>
          <a:graphicData uri="http://schemas.openxmlformats.org/presentationml/2006/ole">
            <mc:AlternateContent xmlns:mc="http://schemas.openxmlformats.org/markup-compatibility/2006">
              <mc:Choice xmlns:v="urn:schemas-microsoft-com:vml" Requires="v">
                <p:oleObj name="Equation" r:id="rId4" imgW="1473200" imgH="368300" progId="Equation.3">
                  <p:embed/>
                </p:oleObj>
              </mc:Choice>
              <mc:Fallback>
                <p:oleObj name="Equation" r:id="rId4" imgW="1473200" imgH="368300" progId="Equation.3">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724400"/>
                        <a:ext cx="29718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7" name="Text Box 20">
            <a:extLst>
              <a:ext uri="{FF2B5EF4-FFF2-40B4-BE49-F238E27FC236}">
                <a16:creationId xmlns:a16="http://schemas.microsoft.com/office/drawing/2014/main" id="{56D0E0F0-4CD1-4E29-9119-E57B51F0BAED}"/>
              </a:ext>
            </a:extLst>
          </p:cNvPr>
          <p:cNvSpPr txBox="1">
            <a:spLocks noChangeArrowheads="1"/>
          </p:cNvSpPr>
          <p:nvPr/>
        </p:nvSpPr>
        <p:spPr bwMode="auto">
          <a:xfrm>
            <a:off x="914400" y="2286000"/>
            <a:ext cx="633413" cy="294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70000"/>
              </a:spcBef>
            </a:pPr>
            <a:r>
              <a:rPr lang="en-US" altLang="en-US" sz="2400"/>
              <a:t>1 .</a:t>
            </a:r>
          </a:p>
          <a:p>
            <a:pPr eaLnBrk="1" hangingPunct="1">
              <a:spcBef>
                <a:spcPct val="70000"/>
              </a:spcBef>
            </a:pPr>
            <a:endParaRPr lang="en-US" altLang="en-US" sz="2400"/>
          </a:p>
          <a:p>
            <a:pPr eaLnBrk="1" hangingPunct="1">
              <a:spcBef>
                <a:spcPct val="70000"/>
              </a:spcBef>
            </a:pPr>
            <a:r>
              <a:rPr lang="en-US" altLang="en-US" sz="2400"/>
              <a:t>2.</a:t>
            </a:r>
          </a:p>
          <a:p>
            <a:pPr eaLnBrk="1" hangingPunct="1">
              <a:spcBef>
                <a:spcPct val="70000"/>
              </a:spcBef>
            </a:pPr>
            <a:endParaRPr lang="en-US" altLang="en-US" sz="2400"/>
          </a:p>
          <a:p>
            <a:pPr eaLnBrk="1" hangingPunct="1">
              <a:spcBef>
                <a:spcPct val="70000"/>
              </a:spcBef>
            </a:pPr>
            <a:r>
              <a:rPr lang="en-US" altLang="en-US" sz="2400"/>
              <a:t>3.  </a:t>
            </a:r>
          </a:p>
        </p:txBody>
      </p:sp>
      <p:graphicFrame>
        <p:nvGraphicFramePr>
          <p:cNvPr id="10248" name="Object 21">
            <a:extLst>
              <a:ext uri="{FF2B5EF4-FFF2-40B4-BE49-F238E27FC236}">
                <a16:creationId xmlns:a16="http://schemas.microsoft.com/office/drawing/2014/main" id="{C9102674-B08D-413B-B5CD-F4F3D5420358}"/>
              </a:ext>
            </a:extLst>
          </p:cNvPr>
          <p:cNvGraphicFramePr>
            <a:graphicFrameLocks noChangeAspect="1"/>
          </p:cNvGraphicFramePr>
          <p:nvPr/>
        </p:nvGraphicFramePr>
        <p:xfrm>
          <a:off x="1524000" y="2209800"/>
          <a:ext cx="1524000" cy="517525"/>
        </p:xfrm>
        <a:graphic>
          <a:graphicData uri="http://schemas.openxmlformats.org/presentationml/2006/ole">
            <mc:AlternateContent xmlns:mc="http://schemas.openxmlformats.org/markup-compatibility/2006">
              <mc:Choice xmlns:v="urn:schemas-microsoft-com:vml" Requires="v">
                <p:oleObj name="Equation" r:id="rId6" imgW="634449" imgH="215713" progId="Equation.3">
                  <p:embed/>
                </p:oleObj>
              </mc:Choice>
              <mc:Fallback>
                <p:oleObj name="Equation" r:id="rId6" imgW="634449" imgH="215713" progId="Equation.3">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2209800"/>
                        <a:ext cx="15240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9" name="Object 22">
            <a:extLst>
              <a:ext uri="{FF2B5EF4-FFF2-40B4-BE49-F238E27FC236}">
                <a16:creationId xmlns:a16="http://schemas.microsoft.com/office/drawing/2014/main" id="{F1FC061E-C2A0-4116-A8FD-4522BF78BCB1}"/>
              </a:ext>
            </a:extLst>
          </p:cNvPr>
          <p:cNvGraphicFramePr>
            <a:graphicFrameLocks noChangeAspect="1"/>
          </p:cNvGraphicFramePr>
          <p:nvPr/>
        </p:nvGraphicFramePr>
        <p:xfrm>
          <a:off x="1371600" y="3276600"/>
          <a:ext cx="1905000" cy="966788"/>
        </p:xfrm>
        <a:graphic>
          <a:graphicData uri="http://schemas.openxmlformats.org/presentationml/2006/ole">
            <mc:AlternateContent xmlns:mc="http://schemas.openxmlformats.org/markup-compatibility/2006">
              <mc:Choice xmlns:v="urn:schemas-microsoft-com:vml" Requires="v">
                <p:oleObj name="Equation" r:id="rId8" imgW="927100" imgH="469900" progId="Equation.3">
                  <p:embed/>
                </p:oleObj>
              </mc:Choice>
              <mc:Fallback>
                <p:oleObj name="Equation" r:id="rId8" imgW="927100" imgH="469900" progId="Equation.3">
                  <p:embed/>
                  <p:pic>
                    <p:nvPicPr>
                      <p:cNvPr id="0" name="Object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3276600"/>
                        <a:ext cx="1905000" cy="966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250" name="Group 47">
            <a:extLst>
              <a:ext uri="{FF2B5EF4-FFF2-40B4-BE49-F238E27FC236}">
                <a16:creationId xmlns:a16="http://schemas.microsoft.com/office/drawing/2014/main" id="{3821B5CF-B017-4384-A2E2-F639C060C413}"/>
              </a:ext>
            </a:extLst>
          </p:cNvPr>
          <p:cNvGrpSpPr>
            <a:grpSpLocks/>
          </p:cNvGrpSpPr>
          <p:nvPr/>
        </p:nvGrpSpPr>
        <p:grpSpPr bwMode="auto">
          <a:xfrm>
            <a:off x="4114800" y="1828800"/>
            <a:ext cx="4586288" cy="2895600"/>
            <a:chOff x="2640" y="1152"/>
            <a:chExt cx="2889" cy="1824"/>
          </a:xfrm>
        </p:grpSpPr>
        <p:sp>
          <p:nvSpPr>
            <p:cNvPr id="10258" name="Line 23">
              <a:extLst>
                <a:ext uri="{FF2B5EF4-FFF2-40B4-BE49-F238E27FC236}">
                  <a16:creationId xmlns:a16="http://schemas.microsoft.com/office/drawing/2014/main" id="{D5E01E4B-E20B-45B4-A5BC-3B7C1B22C1B9}"/>
                </a:ext>
              </a:extLst>
            </p:cNvPr>
            <p:cNvSpPr>
              <a:spLocks noChangeShapeType="1"/>
            </p:cNvSpPr>
            <p:nvPr/>
          </p:nvSpPr>
          <p:spPr bwMode="auto">
            <a:xfrm>
              <a:off x="2640" y="2688"/>
              <a:ext cx="2832" cy="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9" name="Line 24">
              <a:extLst>
                <a:ext uri="{FF2B5EF4-FFF2-40B4-BE49-F238E27FC236}">
                  <a16:creationId xmlns:a16="http://schemas.microsoft.com/office/drawing/2014/main" id="{9068711A-FC26-4063-B74C-FDD3A9D520F5}"/>
                </a:ext>
              </a:extLst>
            </p:cNvPr>
            <p:cNvSpPr>
              <a:spLocks noChangeShapeType="1"/>
            </p:cNvSpPr>
            <p:nvPr/>
          </p:nvSpPr>
          <p:spPr bwMode="auto">
            <a:xfrm flipV="1">
              <a:off x="3552" y="1392"/>
              <a:ext cx="1" cy="129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0" name="Freeform 25">
              <a:extLst>
                <a:ext uri="{FF2B5EF4-FFF2-40B4-BE49-F238E27FC236}">
                  <a16:creationId xmlns:a16="http://schemas.microsoft.com/office/drawing/2014/main" id="{4B610D87-8A1A-436C-9EC7-ACCD647535E9}"/>
                </a:ext>
              </a:extLst>
            </p:cNvPr>
            <p:cNvSpPr>
              <a:spLocks/>
            </p:cNvSpPr>
            <p:nvPr/>
          </p:nvSpPr>
          <p:spPr bwMode="auto">
            <a:xfrm>
              <a:off x="2640" y="1488"/>
              <a:ext cx="2832" cy="1160"/>
            </a:xfrm>
            <a:custGeom>
              <a:avLst/>
              <a:gdLst>
                <a:gd name="T0" fmla="*/ 0 w 2832"/>
                <a:gd name="T1" fmla="*/ 1152 h 1160"/>
                <a:gd name="T2" fmla="*/ 144 w 2832"/>
                <a:gd name="T3" fmla="*/ 1152 h 1160"/>
                <a:gd name="T4" fmla="*/ 576 w 2832"/>
                <a:gd name="T5" fmla="*/ 1104 h 1160"/>
                <a:gd name="T6" fmla="*/ 720 w 2832"/>
                <a:gd name="T7" fmla="*/ 864 h 1160"/>
                <a:gd name="T8" fmla="*/ 912 w 2832"/>
                <a:gd name="T9" fmla="*/ 144 h 1160"/>
                <a:gd name="T10" fmla="*/ 1200 w 2832"/>
                <a:gd name="T11" fmla="*/ 48 h 1160"/>
                <a:gd name="T12" fmla="*/ 1584 w 2832"/>
                <a:gd name="T13" fmla="*/ 432 h 1160"/>
                <a:gd name="T14" fmla="*/ 1728 w 2832"/>
                <a:gd name="T15" fmla="*/ 768 h 1160"/>
                <a:gd name="T16" fmla="*/ 1968 w 2832"/>
                <a:gd name="T17" fmla="*/ 960 h 1160"/>
                <a:gd name="T18" fmla="*/ 2352 w 2832"/>
                <a:gd name="T19" fmla="*/ 1008 h 1160"/>
                <a:gd name="T20" fmla="*/ 2448 w 2832"/>
                <a:gd name="T21" fmla="*/ 1104 h 1160"/>
                <a:gd name="T22" fmla="*/ 2592 w 2832"/>
                <a:gd name="T23" fmla="*/ 1104 h 1160"/>
                <a:gd name="T24" fmla="*/ 2832 w 2832"/>
                <a:gd name="T25" fmla="*/ 1152 h 11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32" h="1160">
                  <a:moveTo>
                    <a:pt x="0" y="1152"/>
                  </a:moveTo>
                  <a:cubicBezTo>
                    <a:pt x="24" y="1156"/>
                    <a:pt x="48" y="1160"/>
                    <a:pt x="144" y="1152"/>
                  </a:cubicBezTo>
                  <a:cubicBezTo>
                    <a:pt x="240" y="1144"/>
                    <a:pt x="480" y="1152"/>
                    <a:pt x="576" y="1104"/>
                  </a:cubicBezTo>
                  <a:cubicBezTo>
                    <a:pt x="672" y="1056"/>
                    <a:pt x="664" y="1024"/>
                    <a:pt x="720" y="864"/>
                  </a:cubicBezTo>
                  <a:cubicBezTo>
                    <a:pt x="776" y="704"/>
                    <a:pt x="832" y="280"/>
                    <a:pt x="912" y="144"/>
                  </a:cubicBezTo>
                  <a:cubicBezTo>
                    <a:pt x="992" y="8"/>
                    <a:pt x="1088" y="0"/>
                    <a:pt x="1200" y="48"/>
                  </a:cubicBezTo>
                  <a:cubicBezTo>
                    <a:pt x="1312" y="96"/>
                    <a:pt x="1496" y="312"/>
                    <a:pt x="1584" y="432"/>
                  </a:cubicBezTo>
                  <a:cubicBezTo>
                    <a:pt x="1672" y="552"/>
                    <a:pt x="1664" y="680"/>
                    <a:pt x="1728" y="768"/>
                  </a:cubicBezTo>
                  <a:cubicBezTo>
                    <a:pt x="1792" y="856"/>
                    <a:pt x="1864" y="920"/>
                    <a:pt x="1968" y="960"/>
                  </a:cubicBezTo>
                  <a:cubicBezTo>
                    <a:pt x="2072" y="1000"/>
                    <a:pt x="2272" y="984"/>
                    <a:pt x="2352" y="1008"/>
                  </a:cubicBezTo>
                  <a:cubicBezTo>
                    <a:pt x="2432" y="1032"/>
                    <a:pt x="2408" y="1088"/>
                    <a:pt x="2448" y="1104"/>
                  </a:cubicBezTo>
                  <a:cubicBezTo>
                    <a:pt x="2488" y="1120"/>
                    <a:pt x="2528" y="1096"/>
                    <a:pt x="2592" y="1104"/>
                  </a:cubicBezTo>
                  <a:cubicBezTo>
                    <a:pt x="2656" y="1112"/>
                    <a:pt x="2744" y="1132"/>
                    <a:pt x="2832" y="1152"/>
                  </a:cubicBezTo>
                </a:path>
              </a:pathLst>
            </a:custGeom>
            <a:noFill/>
            <a:ln w="57150"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1" name="Text Box 26">
              <a:extLst>
                <a:ext uri="{FF2B5EF4-FFF2-40B4-BE49-F238E27FC236}">
                  <a16:creationId xmlns:a16="http://schemas.microsoft.com/office/drawing/2014/main" id="{BE75B75C-5017-4E28-B6E9-17C4088A1E3C}"/>
                </a:ext>
              </a:extLst>
            </p:cNvPr>
            <p:cNvSpPr txBox="1">
              <a:spLocks noChangeArrowheads="1"/>
            </p:cNvSpPr>
            <p:nvPr/>
          </p:nvSpPr>
          <p:spPr bwMode="auto">
            <a:xfrm>
              <a:off x="3648" y="1152"/>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i="1">
                  <a:latin typeface="Times New Roman" panose="02020603050405020304" pitchFamily="18" charset="0"/>
                </a:rPr>
                <a:t>f</a:t>
              </a:r>
              <a:r>
                <a:rPr lang="en-US" altLang="en-US" sz="2400" i="1" baseline="-25000">
                  <a:latin typeface="Times New Roman" panose="02020603050405020304" pitchFamily="18" charset="0"/>
                </a:rPr>
                <a:t>X</a:t>
              </a:r>
              <a:r>
                <a:rPr lang="en-US" altLang="en-US" sz="2400">
                  <a:latin typeface="Times New Roman" panose="02020603050405020304" pitchFamily="18" charset="0"/>
                </a:rPr>
                <a:t>(</a:t>
              </a:r>
              <a:r>
                <a:rPr lang="en-US" altLang="en-US" sz="2400" i="1">
                  <a:latin typeface="Times New Roman" panose="02020603050405020304" pitchFamily="18" charset="0"/>
                </a:rPr>
                <a:t>x</a:t>
              </a:r>
              <a:r>
                <a:rPr lang="en-US" altLang="en-US" sz="2400">
                  <a:latin typeface="Times New Roman" panose="02020603050405020304" pitchFamily="18" charset="0"/>
                </a:rPr>
                <a:t>)</a:t>
              </a:r>
            </a:p>
          </p:txBody>
        </p:sp>
        <p:sp>
          <p:nvSpPr>
            <p:cNvPr id="10262" name="Text Box 27">
              <a:extLst>
                <a:ext uri="{FF2B5EF4-FFF2-40B4-BE49-F238E27FC236}">
                  <a16:creationId xmlns:a16="http://schemas.microsoft.com/office/drawing/2014/main" id="{AF12E926-E4EB-478C-8BC9-BA570A1B489A}"/>
                </a:ext>
              </a:extLst>
            </p:cNvPr>
            <p:cNvSpPr txBox="1">
              <a:spLocks noChangeArrowheads="1"/>
            </p:cNvSpPr>
            <p:nvPr/>
          </p:nvSpPr>
          <p:spPr bwMode="auto">
            <a:xfrm>
              <a:off x="5328" y="2688"/>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i="1">
                  <a:latin typeface="Times New Roman" panose="02020603050405020304" pitchFamily="18" charset="0"/>
                </a:rPr>
                <a:t>x</a:t>
              </a:r>
              <a:endParaRPr lang="en-US" altLang="en-US" sz="2400">
                <a:latin typeface="Times New Roman" panose="02020603050405020304" pitchFamily="18" charset="0"/>
              </a:endParaRPr>
            </a:p>
          </p:txBody>
        </p:sp>
      </p:grpSp>
      <p:grpSp>
        <p:nvGrpSpPr>
          <p:cNvPr id="51249" name="Group 49">
            <a:extLst>
              <a:ext uri="{FF2B5EF4-FFF2-40B4-BE49-F238E27FC236}">
                <a16:creationId xmlns:a16="http://schemas.microsoft.com/office/drawing/2014/main" id="{FC70DE23-5F9C-41B7-85A7-0179BD86E119}"/>
              </a:ext>
            </a:extLst>
          </p:cNvPr>
          <p:cNvGrpSpPr>
            <a:grpSpLocks/>
          </p:cNvGrpSpPr>
          <p:nvPr/>
        </p:nvGrpSpPr>
        <p:grpSpPr bwMode="auto">
          <a:xfrm>
            <a:off x="5029200" y="4267200"/>
            <a:ext cx="2819400" cy="1371600"/>
            <a:chOff x="3168" y="2688"/>
            <a:chExt cx="1776" cy="864"/>
          </a:xfrm>
        </p:grpSpPr>
        <p:sp>
          <p:nvSpPr>
            <p:cNvPr id="10252" name="Line 29">
              <a:extLst>
                <a:ext uri="{FF2B5EF4-FFF2-40B4-BE49-F238E27FC236}">
                  <a16:creationId xmlns:a16="http://schemas.microsoft.com/office/drawing/2014/main" id="{AB7674F4-4967-4245-8E5D-6852F4012D1E}"/>
                </a:ext>
              </a:extLst>
            </p:cNvPr>
            <p:cNvSpPr>
              <a:spLocks noChangeShapeType="1"/>
            </p:cNvSpPr>
            <p:nvPr/>
          </p:nvSpPr>
          <p:spPr bwMode="auto">
            <a:xfrm>
              <a:off x="4080" y="2688"/>
              <a:ext cx="864" cy="0"/>
            </a:xfrm>
            <a:prstGeom prst="line">
              <a:avLst/>
            </a:prstGeom>
            <a:noFill/>
            <a:ln w="57150">
              <a:solidFill>
                <a:schemeClr val="fo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253" name="Group 46">
              <a:extLst>
                <a:ext uri="{FF2B5EF4-FFF2-40B4-BE49-F238E27FC236}">
                  <a16:creationId xmlns:a16="http://schemas.microsoft.com/office/drawing/2014/main" id="{8A3D5085-562F-4315-8896-528831836D58}"/>
                </a:ext>
              </a:extLst>
            </p:cNvPr>
            <p:cNvGrpSpPr>
              <a:grpSpLocks/>
            </p:cNvGrpSpPr>
            <p:nvPr/>
          </p:nvGrpSpPr>
          <p:grpSpPr bwMode="auto">
            <a:xfrm>
              <a:off x="3168" y="2688"/>
              <a:ext cx="1296" cy="864"/>
              <a:chOff x="3216" y="2688"/>
              <a:chExt cx="1296" cy="864"/>
            </a:xfrm>
          </p:grpSpPr>
          <p:sp>
            <p:nvSpPr>
              <p:cNvPr id="10254" name="Line 28">
                <a:extLst>
                  <a:ext uri="{FF2B5EF4-FFF2-40B4-BE49-F238E27FC236}">
                    <a16:creationId xmlns:a16="http://schemas.microsoft.com/office/drawing/2014/main" id="{BF8A5C63-8546-484C-8603-EFE543010CBD}"/>
                  </a:ext>
                </a:extLst>
              </p:cNvPr>
              <p:cNvSpPr>
                <a:spLocks noChangeShapeType="1"/>
              </p:cNvSpPr>
              <p:nvPr/>
            </p:nvSpPr>
            <p:spPr bwMode="auto">
              <a:xfrm>
                <a:off x="3216" y="2688"/>
                <a:ext cx="432" cy="0"/>
              </a:xfrm>
              <a:prstGeom prst="line">
                <a:avLst/>
              </a:prstGeom>
              <a:noFill/>
              <a:ln w="57150">
                <a:solidFill>
                  <a:schemeClr val="fo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5" name="Line 30">
                <a:extLst>
                  <a:ext uri="{FF2B5EF4-FFF2-40B4-BE49-F238E27FC236}">
                    <a16:creationId xmlns:a16="http://schemas.microsoft.com/office/drawing/2014/main" id="{D510F796-8851-4D98-B3E8-2111D8D70961}"/>
                  </a:ext>
                </a:extLst>
              </p:cNvPr>
              <p:cNvSpPr>
                <a:spLocks noChangeShapeType="1"/>
              </p:cNvSpPr>
              <p:nvPr/>
            </p:nvSpPr>
            <p:spPr bwMode="auto">
              <a:xfrm flipH="1" flipV="1">
                <a:off x="3456" y="2736"/>
                <a:ext cx="480" cy="528"/>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6" name="Line 31">
                <a:extLst>
                  <a:ext uri="{FF2B5EF4-FFF2-40B4-BE49-F238E27FC236}">
                    <a16:creationId xmlns:a16="http://schemas.microsoft.com/office/drawing/2014/main" id="{616C81BA-EBE3-43E1-BF05-D9E2474F75E2}"/>
                  </a:ext>
                </a:extLst>
              </p:cNvPr>
              <p:cNvSpPr>
                <a:spLocks noChangeShapeType="1"/>
              </p:cNvSpPr>
              <p:nvPr/>
            </p:nvSpPr>
            <p:spPr bwMode="auto">
              <a:xfrm flipV="1">
                <a:off x="3936" y="2736"/>
                <a:ext cx="576" cy="528"/>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7" name="Text Box 34">
                <a:extLst>
                  <a:ext uri="{FF2B5EF4-FFF2-40B4-BE49-F238E27FC236}">
                    <a16:creationId xmlns:a16="http://schemas.microsoft.com/office/drawing/2014/main" id="{5A77D91F-9840-446D-8464-7089D8AC5B09}"/>
                  </a:ext>
                </a:extLst>
              </p:cNvPr>
              <p:cNvSpPr txBox="1">
                <a:spLocks noChangeArrowheads="1"/>
              </p:cNvSpPr>
              <p:nvPr/>
            </p:nvSpPr>
            <p:spPr bwMode="auto">
              <a:xfrm>
                <a:off x="3792" y="3264"/>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i="1">
                    <a:latin typeface="Times New Roman" panose="02020603050405020304" pitchFamily="18" charset="0"/>
                  </a:rPr>
                  <a:t>A</a:t>
                </a:r>
                <a:endParaRPr lang="en-US" altLang="en-US" sz="2400">
                  <a:latin typeface="Times New Roman" panose="02020603050405020304"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51249"/>
                                        </p:tgtEl>
                                        <p:attrNameLst>
                                          <p:attrName>style.visibility</p:attrName>
                                        </p:attrNameLst>
                                      </p:cBhvr>
                                      <p:to>
                                        <p:strVal val="visible"/>
                                      </p:to>
                                    </p:set>
                                    <p:anim calcmode="lin" valueType="num">
                                      <p:cBhvr>
                                        <p:cTn id="7" dur="1000" fill="hold"/>
                                        <p:tgtEl>
                                          <p:spTgt spid="51249"/>
                                        </p:tgtEl>
                                        <p:attrNameLst>
                                          <p:attrName>ppt_w</p:attrName>
                                        </p:attrNameLst>
                                      </p:cBhvr>
                                      <p:tavLst>
                                        <p:tav tm="0">
                                          <p:val>
                                            <p:fltVal val="0"/>
                                          </p:val>
                                        </p:tav>
                                        <p:tav tm="100000">
                                          <p:val>
                                            <p:strVal val="#ppt_w"/>
                                          </p:val>
                                        </p:tav>
                                      </p:tavLst>
                                    </p:anim>
                                    <p:anim calcmode="lin" valueType="num">
                                      <p:cBhvr>
                                        <p:cTn id="8" dur="1000" fill="hold"/>
                                        <p:tgtEl>
                                          <p:spTgt spid="51249"/>
                                        </p:tgtEl>
                                        <p:attrNameLst>
                                          <p:attrName>ppt_h</p:attrName>
                                        </p:attrNameLst>
                                      </p:cBhvr>
                                      <p:tavLst>
                                        <p:tav tm="0">
                                          <p:val>
                                            <p:fltVal val="0"/>
                                          </p:val>
                                        </p:tav>
                                        <p:tav tm="100000">
                                          <p:val>
                                            <p:strVal val="#ppt_h"/>
                                          </p:val>
                                        </p:tav>
                                      </p:tavLst>
                                    </p:anim>
                                    <p:anim calcmode="lin" valueType="num">
                                      <p:cBhvr>
                                        <p:cTn id="9" dur="1000" fill="hold"/>
                                        <p:tgtEl>
                                          <p:spTgt spid="5124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2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51250"/>
                                        </p:tgtEl>
                                        <p:attrNameLst>
                                          <p:attrName>style.visibility</p:attrName>
                                        </p:attrNameLst>
                                      </p:cBhvr>
                                      <p:to>
                                        <p:strVal val="visible"/>
                                      </p:to>
                                    </p:set>
                                    <p:anim calcmode="lin" valueType="num">
                                      <p:cBhvr>
                                        <p:cTn id="15" dur="1000" fill="hold"/>
                                        <p:tgtEl>
                                          <p:spTgt spid="51250"/>
                                        </p:tgtEl>
                                        <p:attrNameLst>
                                          <p:attrName>ppt_w</p:attrName>
                                        </p:attrNameLst>
                                      </p:cBhvr>
                                      <p:tavLst>
                                        <p:tav tm="0">
                                          <p:val>
                                            <p:fltVal val="0"/>
                                          </p:val>
                                        </p:tav>
                                        <p:tav tm="100000">
                                          <p:val>
                                            <p:strVal val="#ppt_w"/>
                                          </p:val>
                                        </p:tav>
                                      </p:tavLst>
                                    </p:anim>
                                    <p:anim calcmode="lin" valueType="num">
                                      <p:cBhvr>
                                        <p:cTn id="16" dur="1000" fill="hold"/>
                                        <p:tgtEl>
                                          <p:spTgt spid="51250"/>
                                        </p:tgtEl>
                                        <p:attrNameLst>
                                          <p:attrName>ppt_h</p:attrName>
                                        </p:attrNameLst>
                                      </p:cBhvr>
                                      <p:tavLst>
                                        <p:tav tm="0">
                                          <p:val>
                                            <p:fltVal val="0"/>
                                          </p:val>
                                        </p:tav>
                                        <p:tav tm="100000">
                                          <p:val>
                                            <p:strVal val="#ppt_h"/>
                                          </p:val>
                                        </p:tav>
                                      </p:tavLst>
                                    </p:anim>
                                    <p:anim calcmode="lin" valueType="num">
                                      <p:cBhvr>
                                        <p:cTn id="17" dur="1000" fill="hold"/>
                                        <p:tgtEl>
                                          <p:spTgt spid="5125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12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a:extLst>
              <a:ext uri="{FF2B5EF4-FFF2-40B4-BE49-F238E27FC236}">
                <a16:creationId xmlns:a16="http://schemas.microsoft.com/office/drawing/2014/main" id="{1D1F3B70-EFE6-4B76-A7FF-BE169893B1B3}"/>
              </a:ext>
            </a:extLst>
          </p:cNvPr>
          <p:cNvSpPr>
            <a:spLocks noGrp="1"/>
          </p:cNvSpPr>
          <p:nvPr>
            <p:ph type="ftr" sz="quarter" idx="11"/>
          </p:nvPr>
        </p:nvSpPr>
        <p:spPr>
          <a:noFill/>
        </p:spPr>
        <p:txBody>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r>
              <a:rPr lang="en-US" altLang="en-US" sz="1400"/>
              <a:t>© Robert J. Marks II</a:t>
            </a:r>
          </a:p>
        </p:txBody>
      </p:sp>
      <p:sp>
        <p:nvSpPr>
          <p:cNvPr id="11267" name="Rectangle 9">
            <a:extLst>
              <a:ext uri="{FF2B5EF4-FFF2-40B4-BE49-F238E27FC236}">
                <a16:creationId xmlns:a16="http://schemas.microsoft.com/office/drawing/2014/main" id="{210E904C-26DA-4D76-ACBA-737250BAFDCE}"/>
              </a:ext>
            </a:extLst>
          </p:cNvPr>
          <p:cNvSpPr>
            <a:spLocks noGrp="1" noChangeArrowheads="1"/>
          </p:cNvSpPr>
          <p:nvPr>
            <p:ph type="title"/>
          </p:nvPr>
        </p:nvSpPr>
        <p:spPr/>
        <p:txBody>
          <a:bodyPr/>
          <a:lstStyle/>
          <a:p>
            <a:pPr eaLnBrk="1" hangingPunct="1"/>
            <a:r>
              <a:rPr lang="en-US" altLang="en-US">
                <a:latin typeface="Arial" panose="020B0604020202020204" pitchFamily="34" charset="0"/>
              </a:rPr>
              <a:t>Histograms as PDF’s</a:t>
            </a:r>
          </a:p>
        </p:txBody>
      </p:sp>
      <p:sp>
        <p:nvSpPr>
          <p:cNvPr id="11268" name="Rectangle 10">
            <a:extLst>
              <a:ext uri="{FF2B5EF4-FFF2-40B4-BE49-F238E27FC236}">
                <a16:creationId xmlns:a16="http://schemas.microsoft.com/office/drawing/2014/main" id="{7B61A09A-3A1B-40AD-9F0A-E6474EB70753}"/>
              </a:ext>
            </a:extLst>
          </p:cNvPr>
          <p:cNvSpPr>
            <a:spLocks noGrp="1" noChangeArrowheads="1"/>
          </p:cNvSpPr>
          <p:nvPr>
            <p:ph type="body" idx="1"/>
          </p:nvPr>
        </p:nvSpPr>
        <p:spPr>
          <a:xfrm>
            <a:off x="533400" y="152400"/>
            <a:ext cx="7772400" cy="2630488"/>
          </a:xfrm>
        </p:spPr>
        <p:txBody>
          <a:bodyPr/>
          <a:lstStyle/>
          <a:p>
            <a:pPr eaLnBrk="1" hangingPunct="1">
              <a:buFont typeface="Wingdings" panose="05000000000000000000" pitchFamily="2" charset="2"/>
              <a:buNone/>
            </a:pPr>
            <a:endParaRPr lang="en-US" altLang="en-US" sz="2800"/>
          </a:p>
          <a:p>
            <a:pPr eaLnBrk="1" hangingPunct="1">
              <a:buFont typeface="Wingdings" panose="05000000000000000000" pitchFamily="2" charset="2"/>
              <a:buNone/>
            </a:pPr>
            <a:endParaRPr lang="en-US" altLang="en-US"/>
          </a:p>
        </p:txBody>
      </p:sp>
      <p:sp>
        <p:nvSpPr>
          <p:cNvPr id="11269" name="Text Box 12">
            <a:extLst>
              <a:ext uri="{FF2B5EF4-FFF2-40B4-BE49-F238E27FC236}">
                <a16:creationId xmlns:a16="http://schemas.microsoft.com/office/drawing/2014/main" id="{540B3FA8-13AE-4603-A262-ED2C50BC5F3F}"/>
              </a:ext>
            </a:extLst>
          </p:cNvPr>
          <p:cNvSpPr txBox="1">
            <a:spLocks noChangeArrowheads="1"/>
          </p:cNvSpPr>
          <p:nvPr/>
        </p:nvSpPr>
        <p:spPr bwMode="auto">
          <a:xfrm>
            <a:off x="762000" y="2133600"/>
            <a:ext cx="5105400"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70000"/>
              </a:spcBef>
            </a:pPr>
            <a:r>
              <a:rPr lang="en-US" altLang="en-US" sz="2400"/>
              <a:t>A histogram normalized to unit area is an empirical pdf.</a:t>
            </a:r>
          </a:p>
          <a:p>
            <a:pPr eaLnBrk="1" hangingPunct="1">
              <a:spcBef>
                <a:spcPct val="70000"/>
              </a:spcBef>
            </a:pPr>
            <a:r>
              <a:rPr lang="en-US" altLang="en-US" sz="2400" i="1">
                <a:latin typeface="Times New Roman" panose="02020603050405020304" pitchFamily="18" charset="0"/>
              </a:rPr>
              <a:t>N</a:t>
            </a:r>
            <a:r>
              <a:rPr lang="en-US" altLang="en-US" sz="2400"/>
              <a:t> = # data points</a:t>
            </a:r>
          </a:p>
          <a:p>
            <a:pPr eaLnBrk="1" hangingPunct="1">
              <a:spcBef>
                <a:spcPct val="70000"/>
              </a:spcBef>
            </a:pPr>
            <a:endParaRPr lang="en-US" altLang="en-US" sz="2400"/>
          </a:p>
        </p:txBody>
      </p:sp>
      <p:graphicFrame>
        <p:nvGraphicFramePr>
          <p:cNvPr id="11270" name="Object 13">
            <a:extLst>
              <a:ext uri="{FF2B5EF4-FFF2-40B4-BE49-F238E27FC236}">
                <a16:creationId xmlns:a16="http://schemas.microsoft.com/office/drawing/2014/main" id="{77B0BFA1-D575-45EA-A63A-E83950E6C163}"/>
              </a:ext>
            </a:extLst>
          </p:cNvPr>
          <p:cNvGraphicFramePr>
            <a:graphicFrameLocks noChangeAspect="1"/>
          </p:cNvGraphicFramePr>
          <p:nvPr/>
        </p:nvGraphicFramePr>
        <p:xfrm>
          <a:off x="1143000" y="4038600"/>
          <a:ext cx="3835400" cy="1533525"/>
        </p:xfrm>
        <a:graphic>
          <a:graphicData uri="http://schemas.openxmlformats.org/presentationml/2006/ole">
            <mc:AlternateContent xmlns:mc="http://schemas.openxmlformats.org/markup-compatibility/2006">
              <mc:Choice xmlns:v="urn:schemas-microsoft-com:vml" Requires="v">
                <p:oleObj name="Equation" r:id="rId2" imgW="1180800" imgH="469800" progId="Equation.3">
                  <p:embed/>
                </p:oleObj>
              </mc:Choice>
              <mc:Fallback>
                <p:oleObj name="Equation" r:id="rId2" imgW="1180800" imgH="469800" progId="Equation.3">
                  <p:embed/>
                  <p:pic>
                    <p:nvPicPr>
                      <p:cNvPr id="0"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038600"/>
                        <a:ext cx="3835400" cy="153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1271" name="Group 43">
            <a:extLst>
              <a:ext uri="{FF2B5EF4-FFF2-40B4-BE49-F238E27FC236}">
                <a16:creationId xmlns:a16="http://schemas.microsoft.com/office/drawing/2014/main" id="{D8EA3EB1-8E9A-4FE8-93C1-71C752A308B3}"/>
              </a:ext>
            </a:extLst>
          </p:cNvPr>
          <p:cNvGrpSpPr>
            <a:grpSpLocks/>
          </p:cNvGrpSpPr>
          <p:nvPr/>
        </p:nvGrpSpPr>
        <p:grpSpPr bwMode="auto">
          <a:xfrm>
            <a:off x="5410200" y="2971800"/>
            <a:ext cx="2909888" cy="2667000"/>
            <a:chOff x="3456" y="1872"/>
            <a:chExt cx="1833" cy="1680"/>
          </a:xfrm>
        </p:grpSpPr>
        <p:sp>
          <p:nvSpPr>
            <p:cNvPr id="11272" name="Line 28">
              <a:extLst>
                <a:ext uri="{FF2B5EF4-FFF2-40B4-BE49-F238E27FC236}">
                  <a16:creationId xmlns:a16="http://schemas.microsoft.com/office/drawing/2014/main" id="{0BDC7E0C-BDB5-4BD5-84FF-24462C657213}"/>
                </a:ext>
              </a:extLst>
            </p:cNvPr>
            <p:cNvSpPr>
              <a:spLocks noChangeShapeType="1"/>
            </p:cNvSpPr>
            <p:nvPr/>
          </p:nvSpPr>
          <p:spPr bwMode="auto">
            <a:xfrm>
              <a:off x="3456" y="3168"/>
              <a:ext cx="1776"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3" name="Rectangle 30">
              <a:extLst>
                <a:ext uri="{FF2B5EF4-FFF2-40B4-BE49-F238E27FC236}">
                  <a16:creationId xmlns:a16="http://schemas.microsoft.com/office/drawing/2014/main" id="{61ACF560-585C-47A7-927F-D044C4F35F02}"/>
                </a:ext>
              </a:extLst>
            </p:cNvPr>
            <p:cNvSpPr>
              <a:spLocks noChangeArrowheads="1"/>
            </p:cNvSpPr>
            <p:nvPr/>
          </p:nvSpPr>
          <p:spPr bwMode="auto">
            <a:xfrm>
              <a:off x="4176" y="2208"/>
              <a:ext cx="192" cy="9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sp>
          <p:nvSpPr>
            <p:cNvPr id="11274" name="Rectangle 31">
              <a:extLst>
                <a:ext uri="{FF2B5EF4-FFF2-40B4-BE49-F238E27FC236}">
                  <a16:creationId xmlns:a16="http://schemas.microsoft.com/office/drawing/2014/main" id="{4B53A71A-D454-47BB-BE3A-EC3430258CF7}"/>
                </a:ext>
              </a:extLst>
            </p:cNvPr>
            <p:cNvSpPr>
              <a:spLocks noChangeArrowheads="1"/>
            </p:cNvSpPr>
            <p:nvPr/>
          </p:nvSpPr>
          <p:spPr bwMode="auto">
            <a:xfrm>
              <a:off x="4368" y="2496"/>
              <a:ext cx="192" cy="6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sp>
          <p:nvSpPr>
            <p:cNvPr id="11275" name="Rectangle 32">
              <a:extLst>
                <a:ext uri="{FF2B5EF4-FFF2-40B4-BE49-F238E27FC236}">
                  <a16:creationId xmlns:a16="http://schemas.microsoft.com/office/drawing/2014/main" id="{3E86647E-94BE-4EE3-BCC2-4A493EBEDC29}"/>
                </a:ext>
              </a:extLst>
            </p:cNvPr>
            <p:cNvSpPr>
              <a:spLocks noChangeArrowheads="1"/>
            </p:cNvSpPr>
            <p:nvPr/>
          </p:nvSpPr>
          <p:spPr bwMode="auto">
            <a:xfrm>
              <a:off x="4560" y="2640"/>
              <a:ext cx="192" cy="5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sp>
          <p:nvSpPr>
            <p:cNvPr id="11276" name="Rectangle 33">
              <a:extLst>
                <a:ext uri="{FF2B5EF4-FFF2-40B4-BE49-F238E27FC236}">
                  <a16:creationId xmlns:a16="http://schemas.microsoft.com/office/drawing/2014/main" id="{8E58BE69-033A-4CEF-A614-82029C2A878F}"/>
                </a:ext>
              </a:extLst>
            </p:cNvPr>
            <p:cNvSpPr>
              <a:spLocks noChangeArrowheads="1"/>
            </p:cNvSpPr>
            <p:nvPr/>
          </p:nvSpPr>
          <p:spPr bwMode="auto">
            <a:xfrm>
              <a:off x="3984" y="2160"/>
              <a:ext cx="192" cy="100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sp>
          <p:nvSpPr>
            <p:cNvPr id="11277" name="Rectangle 34">
              <a:extLst>
                <a:ext uri="{FF2B5EF4-FFF2-40B4-BE49-F238E27FC236}">
                  <a16:creationId xmlns:a16="http://schemas.microsoft.com/office/drawing/2014/main" id="{287756CB-8CD6-4AEF-923B-47544797F8FD}"/>
                </a:ext>
              </a:extLst>
            </p:cNvPr>
            <p:cNvSpPr>
              <a:spLocks noChangeArrowheads="1"/>
            </p:cNvSpPr>
            <p:nvPr/>
          </p:nvSpPr>
          <p:spPr bwMode="auto">
            <a:xfrm>
              <a:off x="3792" y="2400"/>
              <a:ext cx="192" cy="76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sp>
          <p:nvSpPr>
            <p:cNvPr id="11278" name="Rectangle 35">
              <a:extLst>
                <a:ext uri="{FF2B5EF4-FFF2-40B4-BE49-F238E27FC236}">
                  <a16:creationId xmlns:a16="http://schemas.microsoft.com/office/drawing/2014/main" id="{77B3D737-B363-424B-A047-8166CED92E5E}"/>
                </a:ext>
              </a:extLst>
            </p:cNvPr>
            <p:cNvSpPr>
              <a:spLocks noChangeArrowheads="1"/>
            </p:cNvSpPr>
            <p:nvPr/>
          </p:nvSpPr>
          <p:spPr bwMode="auto">
            <a:xfrm>
              <a:off x="3600" y="2880"/>
              <a:ext cx="192"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sp>
          <p:nvSpPr>
            <p:cNvPr id="11279" name="Rectangle 36">
              <a:extLst>
                <a:ext uri="{FF2B5EF4-FFF2-40B4-BE49-F238E27FC236}">
                  <a16:creationId xmlns:a16="http://schemas.microsoft.com/office/drawing/2014/main" id="{BB76CDCF-5F96-4613-897E-2ABBBA2C2FCB}"/>
                </a:ext>
              </a:extLst>
            </p:cNvPr>
            <p:cNvSpPr>
              <a:spLocks noChangeArrowheads="1"/>
            </p:cNvSpPr>
            <p:nvPr/>
          </p:nvSpPr>
          <p:spPr bwMode="auto">
            <a:xfrm>
              <a:off x="4752" y="2880"/>
              <a:ext cx="192"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sp>
          <p:nvSpPr>
            <p:cNvPr id="11280" name="Rectangle 37">
              <a:extLst>
                <a:ext uri="{FF2B5EF4-FFF2-40B4-BE49-F238E27FC236}">
                  <a16:creationId xmlns:a16="http://schemas.microsoft.com/office/drawing/2014/main" id="{1DC88823-4F71-422B-B46F-1C4B14318D89}"/>
                </a:ext>
              </a:extLst>
            </p:cNvPr>
            <p:cNvSpPr>
              <a:spLocks noChangeArrowheads="1"/>
            </p:cNvSpPr>
            <p:nvPr/>
          </p:nvSpPr>
          <p:spPr bwMode="auto">
            <a:xfrm>
              <a:off x="4944" y="3024"/>
              <a:ext cx="192"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endParaRPr lang="en-US" altLang="en-US"/>
            </a:p>
          </p:txBody>
        </p:sp>
        <p:sp>
          <p:nvSpPr>
            <p:cNvPr id="11281" name="Text Box 38">
              <a:extLst>
                <a:ext uri="{FF2B5EF4-FFF2-40B4-BE49-F238E27FC236}">
                  <a16:creationId xmlns:a16="http://schemas.microsoft.com/office/drawing/2014/main" id="{977F9402-D284-4AA9-8C17-AD75B51ECC25}"/>
                </a:ext>
              </a:extLst>
            </p:cNvPr>
            <p:cNvSpPr txBox="1">
              <a:spLocks noChangeArrowheads="1"/>
            </p:cNvSpPr>
            <p:nvPr/>
          </p:nvSpPr>
          <p:spPr bwMode="auto">
            <a:xfrm>
              <a:off x="4320" y="1872"/>
              <a:ext cx="51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i="1">
                  <a:latin typeface="Times New Roman" panose="02020603050405020304" pitchFamily="18" charset="0"/>
                </a:rPr>
                <a:t>h</a:t>
              </a:r>
              <a:r>
                <a:rPr lang="en-US" altLang="en-US" sz="2400" i="1" baseline="-25000">
                  <a:latin typeface="Times New Roman" panose="02020603050405020304" pitchFamily="18" charset="0"/>
                </a:rPr>
                <a:t>N</a:t>
              </a:r>
              <a:r>
                <a:rPr lang="en-US" altLang="en-US" sz="2400">
                  <a:latin typeface="Times New Roman" panose="02020603050405020304" pitchFamily="18" charset="0"/>
                </a:rPr>
                <a:t>(</a:t>
              </a:r>
              <a:r>
                <a:rPr lang="en-US" altLang="en-US" sz="2400" i="1">
                  <a:latin typeface="Times New Roman" panose="02020603050405020304" pitchFamily="18" charset="0"/>
                </a:rPr>
                <a:t>x</a:t>
              </a:r>
              <a:r>
                <a:rPr lang="en-US" altLang="en-US" sz="2400">
                  <a:latin typeface="Times New Roman" panose="02020603050405020304" pitchFamily="18" charset="0"/>
                </a:rPr>
                <a:t>)</a:t>
              </a:r>
              <a:endParaRPr lang="en-US" altLang="en-US" sz="2400"/>
            </a:p>
          </p:txBody>
        </p:sp>
        <p:sp>
          <p:nvSpPr>
            <p:cNvPr id="11282" name="Text Box 39">
              <a:extLst>
                <a:ext uri="{FF2B5EF4-FFF2-40B4-BE49-F238E27FC236}">
                  <a16:creationId xmlns:a16="http://schemas.microsoft.com/office/drawing/2014/main" id="{63E04573-06CD-4B87-B623-AC074278EB41}"/>
                </a:ext>
              </a:extLst>
            </p:cNvPr>
            <p:cNvSpPr txBox="1">
              <a:spLocks noChangeArrowheads="1"/>
            </p:cNvSpPr>
            <p:nvPr/>
          </p:nvSpPr>
          <p:spPr bwMode="auto">
            <a:xfrm>
              <a:off x="5088" y="3120"/>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i="1">
                  <a:latin typeface="Times New Roman" panose="02020603050405020304" pitchFamily="18" charset="0"/>
                </a:rPr>
                <a:t>x</a:t>
              </a:r>
              <a:endParaRPr lang="en-US" altLang="en-US" sz="2400"/>
            </a:p>
          </p:txBody>
        </p:sp>
        <p:sp>
          <p:nvSpPr>
            <p:cNvPr id="11283" name="Line 40">
              <a:extLst>
                <a:ext uri="{FF2B5EF4-FFF2-40B4-BE49-F238E27FC236}">
                  <a16:creationId xmlns:a16="http://schemas.microsoft.com/office/drawing/2014/main" id="{F2637501-4C98-4DE9-9F62-12D0471D8F21}"/>
                </a:ext>
              </a:extLst>
            </p:cNvPr>
            <p:cNvSpPr>
              <a:spLocks noChangeShapeType="1"/>
            </p:cNvSpPr>
            <p:nvPr/>
          </p:nvSpPr>
          <p:spPr bwMode="auto">
            <a:xfrm>
              <a:off x="3984" y="3264"/>
              <a:ext cx="192" cy="0"/>
            </a:xfrm>
            <a:prstGeom prst="line">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4" name="Text Box 41">
              <a:extLst>
                <a:ext uri="{FF2B5EF4-FFF2-40B4-BE49-F238E27FC236}">
                  <a16:creationId xmlns:a16="http://schemas.microsoft.com/office/drawing/2014/main" id="{73537B60-2401-4571-9F31-FFE165A76044}"/>
                </a:ext>
              </a:extLst>
            </p:cNvPr>
            <p:cNvSpPr txBox="1">
              <a:spLocks noChangeArrowheads="1"/>
            </p:cNvSpPr>
            <p:nvPr/>
          </p:nvSpPr>
          <p:spPr bwMode="auto">
            <a:xfrm>
              <a:off x="3936" y="3264"/>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ahoma" panose="020B0604030504040204" pitchFamily="34" charset="0"/>
                </a:defRPr>
              </a:lvl1pPr>
              <a:lvl2pPr marL="742950" indent="-285750" eaLnBrk="0" hangingPunct="0">
                <a:defRPr sz="800">
                  <a:solidFill>
                    <a:schemeClr val="tx1"/>
                  </a:solidFill>
                  <a:latin typeface="Tahoma" panose="020B0604030504040204" pitchFamily="34" charset="0"/>
                </a:defRPr>
              </a:lvl2pPr>
              <a:lvl3pPr marL="1143000" indent="-228600" eaLnBrk="0" hangingPunct="0">
                <a:defRPr sz="800">
                  <a:solidFill>
                    <a:schemeClr val="tx1"/>
                  </a:solidFill>
                  <a:latin typeface="Tahoma" panose="020B0604030504040204" pitchFamily="34" charset="0"/>
                </a:defRPr>
              </a:lvl3pPr>
              <a:lvl4pPr marL="1600200" indent="-228600" eaLnBrk="0" hangingPunct="0">
                <a:defRPr sz="800">
                  <a:solidFill>
                    <a:schemeClr val="tx1"/>
                  </a:solidFill>
                  <a:latin typeface="Tahoma" panose="020B0604030504040204" pitchFamily="34" charset="0"/>
                </a:defRPr>
              </a:lvl4pPr>
              <a:lvl5pPr marL="2057400" indent="-228600" eaLnBrk="0" hangingPunct="0">
                <a:defRPr sz="800">
                  <a:solidFill>
                    <a:schemeClr val="tx1"/>
                  </a:solidFill>
                  <a:latin typeface="Tahoma" panose="020B060403050404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defRPr>
              </a:lvl9pPr>
            </a:lstStyle>
            <a:p>
              <a:pPr eaLnBrk="1" hangingPunct="1">
                <a:spcBef>
                  <a:spcPct val="50000"/>
                </a:spcBef>
              </a:pPr>
              <a:r>
                <a:rPr lang="en-US" altLang="en-US" sz="2400">
                  <a:latin typeface="Times New Roman" panose="02020603050405020304" pitchFamily="18" charset="0"/>
                  <a:sym typeface="Symbol" panose="05050102010706020507" pitchFamily="18" charset="2"/>
                </a:rPr>
                <a:t></a:t>
              </a:r>
              <a:endParaRPr lang="en-US" altLang="en-US" sz="2400"/>
            </a:p>
          </p:txBody>
        </p:sp>
        <p:sp>
          <p:nvSpPr>
            <p:cNvPr id="11285" name="Line 29">
              <a:extLst>
                <a:ext uri="{FF2B5EF4-FFF2-40B4-BE49-F238E27FC236}">
                  <a16:creationId xmlns:a16="http://schemas.microsoft.com/office/drawing/2014/main" id="{A9C5E00A-F70B-4A85-AE8C-D9C3BA365041}"/>
                </a:ext>
              </a:extLst>
            </p:cNvPr>
            <p:cNvSpPr>
              <a:spLocks noChangeShapeType="1"/>
            </p:cNvSpPr>
            <p:nvPr/>
          </p:nvSpPr>
          <p:spPr bwMode="auto">
            <a:xfrm flipV="1">
              <a:off x="4272" y="1872"/>
              <a:ext cx="0" cy="129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26076</TotalTime>
  <Words>1521</Words>
  <Application>Microsoft Office PowerPoint</Application>
  <PresentationFormat>On-screen Show (4:3)</PresentationFormat>
  <Paragraphs>240</Paragraphs>
  <Slides>41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9" baseType="lpstr">
      <vt:lpstr>Tahoma</vt:lpstr>
      <vt:lpstr>Arial</vt:lpstr>
      <vt:lpstr>Wingdings</vt:lpstr>
      <vt:lpstr>Times New Roman</vt:lpstr>
      <vt:lpstr>Symbol</vt:lpstr>
      <vt:lpstr>Arial Narrow</vt:lpstr>
      <vt:lpstr>Blends</vt:lpstr>
      <vt:lpstr>Microsoft Equation 3.0</vt:lpstr>
      <vt:lpstr>ENGR 5345</vt:lpstr>
      <vt:lpstr>Random Variables</vt:lpstr>
      <vt:lpstr>Random Variables (cont)</vt:lpstr>
      <vt:lpstr>CDF Properties</vt:lpstr>
      <vt:lpstr>CDF Properties (cont)</vt:lpstr>
      <vt:lpstr>Probabilities from CDF’s</vt:lpstr>
      <vt:lpstr>Probability Density Function</vt:lpstr>
      <vt:lpstr>PDF Properties</vt:lpstr>
      <vt:lpstr>Histograms as PDF’s</vt:lpstr>
      <vt:lpstr>Conditional CDF’s </vt:lpstr>
      <vt:lpstr>Conditional pdf’s</vt:lpstr>
      <vt:lpstr>Discrete RV’s</vt:lpstr>
      <vt:lpstr>Common RV PDF’s</vt:lpstr>
      <vt:lpstr>Common RV PDF’s</vt:lpstr>
      <vt:lpstr>Binomial RV (p=0.1) vs. n</vt:lpstr>
      <vt:lpstr>Binomial RV (p=0.2) vs. n</vt:lpstr>
      <vt:lpstr>Binomial RV (p=0.5) vs. 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Matlab erf</vt:lpstr>
      <vt:lpstr>PowerPoint Presentation</vt:lpstr>
      <vt:lpstr>PowerPoint Presentation</vt:lpstr>
      <vt:lpstr>PowerPoint Presentation</vt:lpstr>
      <vt:lpstr>PowerPoint Presentation</vt:lpstr>
      <vt:lpstr>PowerPoint Presentation</vt:lpstr>
      <vt:lpstr>Pierre Simon Laplace  (1749-1827). </vt:lpstr>
      <vt:lpstr>Gamma RV</vt:lpstr>
      <vt:lpstr>Other RV’s</vt:lpstr>
      <vt:lpstr>Other RV’s</vt:lpstr>
      <vt:lpstr>Other RV’s</vt:lpstr>
      <vt:lpstr>Mixed Random Variables</vt:lpstr>
      <vt:lpstr>Traffic Light</vt:lpstr>
    </vt:vector>
  </TitlesOfParts>
  <Company>University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 505</dc:title>
  <dc:creator>marks</dc:creator>
  <cp:lastModifiedBy>Marks, Robert</cp:lastModifiedBy>
  <cp:revision>92</cp:revision>
  <cp:lastPrinted>2000-09-27T17:42:03Z</cp:lastPrinted>
  <dcterms:created xsi:type="dcterms:W3CDTF">2000-09-23T22:54:31Z</dcterms:created>
  <dcterms:modified xsi:type="dcterms:W3CDTF">2021-02-02T17:19:32Z</dcterms:modified>
</cp:coreProperties>
</file>