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99"/>
    <a:srgbClr val="663300"/>
    <a:srgbClr val="FF0000"/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 snapToObjects="1">
      <p:cViewPr varScale="1">
        <p:scale>
          <a:sx n="91" d="100"/>
          <a:sy n="91" d="100"/>
        </p:scale>
        <p:origin x="4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81A3D8FC-517C-4111-A34B-018414D6E7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778F0A56-AAA2-46FA-AD0B-6B9E836AC7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1028">
            <a:extLst>
              <a:ext uri="{FF2B5EF4-FFF2-40B4-BE49-F238E27FC236}">
                <a16:creationId xmlns:a16="http://schemas.microsoft.com/office/drawing/2014/main" id="{CDCB2E9E-B8E7-4E5A-8800-C5A11706AD1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6C7E07ED-DF6B-464E-9259-F3E8D31E4F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7414" name="Rectangle 1030">
            <a:extLst>
              <a:ext uri="{FF2B5EF4-FFF2-40B4-BE49-F238E27FC236}">
                <a16:creationId xmlns:a16="http://schemas.microsoft.com/office/drawing/2014/main" id="{5E447F90-D406-4E7C-8C13-7497918823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1031">
            <a:extLst>
              <a:ext uri="{FF2B5EF4-FFF2-40B4-BE49-F238E27FC236}">
                <a16:creationId xmlns:a16="http://schemas.microsoft.com/office/drawing/2014/main" id="{66E3636D-FE3D-4840-89AF-836268A0D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5D7FAC-7E2A-477E-A0DF-5B146FC3A6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903FBC-7FDA-442B-9213-AA2222762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47904-9EA6-4144-971E-DE3E3551F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27DC7D-2A69-4098-853A-5FD413814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B3F86-7B3F-4601-AB91-063B94ED9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19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67C20-A8C8-4FEF-A92F-5673F364D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75A48F-5A53-4411-BF98-1EBE75833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0A9293-44D4-4758-8093-C97A46C86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E1274-4A32-4CBE-B463-79553D71B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95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FA2FDF-9217-460D-A03F-E50B7A2F9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7BAC79-41C8-4186-A66D-8CEB2A589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188BDF-3223-419C-B152-5C80C7993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1DA78-EDC1-4FAA-BB55-74E088729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9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73E475-0B2F-494A-B568-DA7E30987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780B3-4566-449D-9F71-069095669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30AE2C-F961-45DC-B7F6-0B4C7636C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0CD08-E032-447D-89E9-A013072FB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99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AEF794-8CAA-4546-B217-F5ECCA115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74FDC2-3DE2-412F-9683-51F79BC60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C5FF3C-8159-42AE-BA24-BE64563EB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C2742-643C-4F65-81CF-0BB302D05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8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482D1-C45F-4D1D-8440-F9E5E82C0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1EE44F-8F70-4689-BD12-DEE1B70BB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A938C4-C64B-4969-A6C8-A73BD83DE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C9E04-C207-4A7C-8141-9527A204D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03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F3694B-27DF-46F9-838F-818E7D2AF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394FDF-A6D3-4785-8A48-81D168146C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EC98E6-4D77-4B96-9FBA-B0CDCFA7C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C2208-0626-4C18-940D-E3D373462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62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EE1D3C-31DD-4FE6-B36B-88CFBE1BA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C76A5A-DCF3-4C13-8F7B-7170D850D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6E6758-A22E-4240-B120-B923A980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811A4-3A93-499D-B098-951F872CB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47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1064D0-7169-4C9E-8E3C-13D2ECD80E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AD4984-BBE9-4EA1-A13B-D9CFA283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BCB6B9-D8B5-4A09-84F9-C7BBDC935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A831F-73F7-411C-A927-4167CFF88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7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359706-3382-413D-89E4-A87C6171F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D52EF0-D1BD-4D66-A0D1-E8C5082B02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85764-8AC8-4EAA-B1F6-CD49CA27A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4B9D-FFCE-443C-92E1-11168FF54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37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6A3487-C027-4964-BB98-8A8EEB3F0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72E4ED-A642-4C10-818C-5ABE76182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43A2C6-953D-47CF-895D-D50643A60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A70A2-8108-4268-AC67-77DF3B950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69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FA73A3-330B-4DEF-ACF4-1414611D8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CD8FDD-2ADA-49FE-BD43-A08AA5C7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5F797A-0330-4CEA-AB3A-6612E31685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E10C02-4457-4945-A6FE-68264B644D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A34D11-E71B-4D35-B741-BF06DDA0B8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272CC4-8422-4E29-8246-C20BBCBF6D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>
            <a:extLst>
              <a:ext uri="{FF2B5EF4-FFF2-40B4-BE49-F238E27FC236}">
                <a16:creationId xmlns:a16="http://schemas.microsoft.com/office/drawing/2014/main" id="{23FB63A4-59E0-4106-9E27-C562E446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101CD2E7-6D40-4335-BEE9-6F96617E8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  <a:br>
              <a:rPr lang="en-US" altLang="en-US" sz="8800">
                <a:solidFill>
                  <a:srgbClr val="0000FF"/>
                </a:solidFill>
              </a:rPr>
            </a:br>
            <a:r>
              <a:rPr lang="en-US" altLang="en-US" sz="2800"/>
              <a:t>Stochastic Processes</a:t>
            </a:r>
            <a:endParaRPr lang="en-US" altLang="en-US" sz="2400"/>
          </a:p>
        </p:txBody>
      </p:sp>
      <p:pic>
        <p:nvPicPr>
          <p:cNvPr id="2052" name="Picture 6">
            <a:extLst>
              <a:ext uri="{FF2B5EF4-FFF2-40B4-BE49-F238E27FC236}">
                <a16:creationId xmlns:a16="http://schemas.microsoft.com/office/drawing/2014/main" id="{9C2DA357-D952-4038-BEFB-428016C14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8135938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F95D6454-CE04-42CA-B1C3-603D2C39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DAAA179-2563-4EBF-9609-0F8C27E3F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11268" name="WordArt 3">
            <a:extLst>
              <a:ext uri="{FF2B5EF4-FFF2-40B4-BE49-F238E27FC236}">
                <a16:creationId xmlns:a16="http://schemas.microsoft.com/office/drawing/2014/main" id="{786D20F6-62BA-4ABE-910F-89896B9F9E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11269" name="Text Box 45">
            <a:extLst>
              <a:ext uri="{FF2B5EF4-FFF2-40B4-BE49-F238E27FC236}">
                <a16:creationId xmlns:a16="http://schemas.microsoft.com/office/drawing/2014/main" id="{EB13A38D-539C-456B-90B6-30E45942D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" y="1266825"/>
            <a:ext cx="799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Example Random Process Types.</a:t>
            </a:r>
          </a:p>
        </p:txBody>
      </p:sp>
      <p:sp>
        <p:nvSpPr>
          <p:cNvPr id="11270" name="Text Box 46">
            <a:extLst>
              <a:ext uri="{FF2B5EF4-FFF2-40B4-BE49-F238E27FC236}">
                <a16:creationId xmlns:a16="http://schemas.microsoft.com/office/drawing/2014/main" id="{1B20162D-91EE-4342-B1E7-386B31B34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" y="2209800"/>
            <a:ext cx="7997825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1.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/>
              <a:t>) has </a:t>
            </a:r>
            <a:r>
              <a:rPr lang="en-US" altLang="en-US" sz="2400" b="1">
                <a:solidFill>
                  <a:srgbClr val="FF0000"/>
                </a:solidFill>
              </a:rPr>
              <a:t>Independent Increments</a:t>
            </a:r>
            <a:r>
              <a:rPr lang="en-US" altLang="en-US" sz="2400"/>
              <a:t> if </a:t>
            </a:r>
            <a:r>
              <a:rPr lang="en-US" altLang="en-US" sz="2400">
                <a:sym typeface="Symbol" panose="05050102010706020507" pitchFamily="18" charset="2"/>
              </a:rPr>
              <a:t></a:t>
            </a:r>
            <a:r>
              <a:rPr lang="en-US" altLang="en-US" sz="2400"/>
              <a:t> </a:t>
            </a:r>
            <a:r>
              <a:rPr lang="en-US" altLang="en-US" sz="2400" i="1"/>
              <a:t>k </a:t>
            </a:r>
            <a:r>
              <a:rPr lang="en-US" altLang="en-US" sz="2400"/>
              <a:t>and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</a:t>
            </a:r>
            <a:r>
              <a:rPr lang="en-US" altLang="en-US" sz="2400" baseline="-25000"/>
              <a:t>1 </a:t>
            </a:r>
            <a:r>
              <a:rPr lang="en-US" altLang="en-US" sz="2400"/>
              <a:t>&lt; </a:t>
            </a:r>
            <a:r>
              <a:rPr lang="en-US" altLang="en-US" sz="2400" i="1"/>
              <a:t>t</a:t>
            </a:r>
            <a:r>
              <a:rPr lang="en-US" altLang="en-US" sz="2400" baseline="-25000"/>
              <a:t>2</a:t>
            </a:r>
            <a:r>
              <a:rPr lang="en-US" altLang="en-US" sz="2400"/>
              <a:t>&lt; …&lt; </a:t>
            </a:r>
            <a:r>
              <a:rPr lang="en-US" altLang="en-US" sz="2400" i="1"/>
              <a:t>t</a:t>
            </a:r>
            <a:r>
              <a:rPr lang="en-US" altLang="en-US" sz="2400" baseline="-25000"/>
              <a:t>k </a:t>
            </a: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Then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 baseline="-25000"/>
              <a:t>2</a:t>
            </a:r>
            <a:r>
              <a:rPr lang="en-US" altLang="en-US" sz="2400"/>
              <a:t>)-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 baseline="-25000"/>
              <a:t>1</a:t>
            </a:r>
            <a:r>
              <a:rPr lang="en-US" altLang="en-US" sz="2400"/>
              <a:t>),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 baseline="-25000"/>
              <a:t>3</a:t>
            </a:r>
            <a:r>
              <a:rPr lang="en-US" altLang="en-US" sz="2400"/>
              <a:t>)-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 baseline="-25000"/>
              <a:t>2</a:t>
            </a:r>
            <a:r>
              <a:rPr lang="en-US" altLang="en-US" sz="2400"/>
              <a:t>),…,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k</a:t>
            </a:r>
            <a:r>
              <a:rPr lang="en-US" altLang="en-US" sz="2400"/>
              <a:t>)-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k-</a:t>
            </a:r>
            <a:r>
              <a:rPr lang="en-US" altLang="en-US" sz="2400" baseline="-25000"/>
              <a:t>1</a:t>
            </a:r>
            <a:r>
              <a:rPr lang="en-US" altLang="en-US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are independent.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e.g. A running sub-total.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>
            <a:extLst>
              <a:ext uri="{FF2B5EF4-FFF2-40B4-BE49-F238E27FC236}">
                <a16:creationId xmlns:a16="http://schemas.microsoft.com/office/drawing/2014/main" id="{9D736881-63F3-4437-A176-1F3D9F66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43088C0-AB44-4D90-84E5-246F90D8D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12292" name="WordArt 3">
            <a:extLst>
              <a:ext uri="{FF2B5EF4-FFF2-40B4-BE49-F238E27FC236}">
                <a16:creationId xmlns:a16="http://schemas.microsoft.com/office/drawing/2014/main" id="{5957B6BF-338D-4B2F-9C5F-54007272A0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1132A456-A47F-432F-B748-4F372B868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" y="1371600"/>
            <a:ext cx="79978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Independent Increments</a:t>
            </a:r>
            <a:r>
              <a:rPr lang="en-US" altLang="en-US" sz="2400" dirty="0"/>
              <a:t> e.g. A running sub-total of gaussian RV’s is a </a:t>
            </a:r>
            <a:r>
              <a:rPr lang="en-US" altLang="en-US" sz="2400" i="1" dirty="0">
                <a:solidFill>
                  <a:srgbClr val="0033CC"/>
                </a:solidFill>
              </a:rPr>
              <a:t>Wiener process</a:t>
            </a:r>
            <a:r>
              <a:rPr lang="en-US" altLang="en-US" sz="2400" dirty="0"/>
              <a:t>.  Below, we use N(0,1).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Random walk - used in stock market models.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00965A86-C2A9-4A88-BF85-A722B166B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16238"/>
            <a:ext cx="7543800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>
            <a:extLst>
              <a:ext uri="{FF2B5EF4-FFF2-40B4-BE49-F238E27FC236}">
                <a16:creationId xmlns:a16="http://schemas.microsoft.com/office/drawing/2014/main" id="{414A5841-2C03-4EA6-BA51-F6E9A6C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3315" name="WordArt 3">
            <a:extLst>
              <a:ext uri="{FF2B5EF4-FFF2-40B4-BE49-F238E27FC236}">
                <a16:creationId xmlns:a16="http://schemas.microsoft.com/office/drawing/2014/main" id="{611BD962-F4F7-49F0-9358-1DAEC48364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47138C44-6CC4-4325-93C0-9FD8630E5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1038225"/>
            <a:ext cx="8607425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2. </a:t>
            </a: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/>
              <a:t>) is </a:t>
            </a:r>
            <a:r>
              <a:rPr lang="en-US" altLang="en-US" sz="2400" b="1">
                <a:solidFill>
                  <a:srgbClr val="FF0000"/>
                </a:solidFill>
              </a:rPr>
              <a:t>Markov </a:t>
            </a:r>
            <a:r>
              <a:rPr lang="en-US" altLang="en-US" sz="2400"/>
              <a:t>if </a:t>
            </a:r>
            <a:r>
              <a:rPr lang="en-US" altLang="en-US" sz="2400">
                <a:sym typeface="Symbol" panose="05050102010706020507" pitchFamily="18" charset="2"/>
              </a:rPr>
              <a:t></a:t>
            </a:r>
            <a:r>
              <a:rPr lang="en-US" altLang="en-US" sz="2400"/>
              <a:t> </a:t>
            </a:r>
            <a:r>
              <a:rPr lang="en-US" altLang="en-US" sz="2400" i="1"/>
              <a:t>k </a:t>
            </a:r>
            <a:r>
              <a:rPr lang="en-US" altLang="en-US" sz="2400"/>
              <a:t>and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</a:t>
            </a:r>
            <a:r>
              <a:rPr lang="en-US" altLang="en-US" sz="2400" baseline="-25000"/>
              <a:t>1 </a:t>
            </a:r>
            <a:r>
              <a:rPr lang="en-US" altLang="en-US" sz="2400"/>
              <a:t>&lt; </a:t>
            </a:r>
            <a:r>
              <a:rPr lang="en-US" altLang="en-US" sz="2400" i="1"/>
              <a:t>t</a:t>
            </a:r>
            <a:r>
              <a:rPr lang="en-US" altLang="en-US" sz="2400" baseline="-25000"/>
              <a:t>2</a:t>
            </a:r>
            <a:r>
              <a:rPr lang="en-US" altLang="en-US" sz="2400"/>
              <a:t>&lt; …&lt; </a:t>
            </a:r>
            <a:r>
              <a:rPr lang="en-US" altLang="en-US" sz="2400" i="1"/>
              <a:t>t</a:t>
            </a:r>
            <a:r>
              <a:rPr lang="en-US" altLang="en-US" sz="2400" baseline="-25000"/>
              <a:t>k </a:t>
            </a: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if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) is discrete valued,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Pr[X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baseline="-25000">
                <a:solidFill>
                  <a:schemeClr val="accent2"/>
                </a:solidFill>
              </a:rPr>
              <a:t>k</a:t>
            </a:r>
            <a:r>
              <a:rPr lang="en-US" altLang="en-US" sz="2400">
                <a:solidFill>
                  <a:schemeClr val="accent2"/>
                </a:solidFill>
              </a:rPr>
              <a:t>)=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k</a:t>
            </a:r>
            <a:r>
              <a:rPr lang="en-US" altLang="en-US" sz="2400">
                <a:solidFill>
                  <a:schemeClr val="accent2"/>
                </a:solidFill>
              </a:rPr>
              <a:t> |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baseline="-25000">
                <a:solidFill>
                  <a:schemeClr val="accent2"/>
                </a:solidFill>
              </a:rPr>
              <a:t>k-1</a:t>
            </a:r>
            <a:r>
              <a:rPr lang="en-US" altLang="en-US" sz="2400">
                <a:solidFill>
                  <a:schemeClr val="accent2"/>
                </a:solidFill>
              </a:rPr>
              <a:t>)]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= </a:t>
            </a:r>
            <a:r>
              <a:rPr lang="en-US" altLang="en-US" sz="2400" i="1">
                <a:solidFill>
                  <a:schemeClr val="accent2"/>
                </a:solidFill>
              </a:rPr>
              <a:t>Pr[X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baseline="-25000">
                <a:solidFill>
                  <a:schemeClr val="accent2"/>
                </a:solidFill>
              </a:rPr>
              <a:t>k</a:t>
            </a:r>
            <a:r>
              <a:rPr lang="en-US" altLang="en-US" sz="2400">
                <a:solidFill>
                  <a:schemeClr val="accent2"/>
                </a:solidFill>
              </a:rPr>
              <a:t>)=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k</a:t>
            </a:r>
            <a:r>
              <a:rPr lang="en-US" altLang="en-US" sz="2400">
                <a:solidFill>
                  <a:schemeClr val="accent2"/>
                </a:solidFill>
              </a:rPr>
              <a:t> |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baseline="-25000">
                <a:solidFill>
                  <a:schemeClr val="accent2"/>
                </a:solidFill>
              </a:rPr>
              <a:t>k-1</a:t>
            </a:r>
            <a:r>
              <a:rPr lang="en-US" altLang="en-US" sz="2400">
                <a:solidFill>
                  <a:schemeClr val="accent2"/>
                </a:solidFill>
              </a:rPr>
              <a:t>)=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k-1</a:t>
            </a:r>
            <a:r>
              <a:rPr lang="en-US" altLang="en-US" sz="2400">
                <a:solidFill>
                  <a:schemeClr val="accent2"/>
                </a:solidFill>
              </a:rPr>
              <a:t>,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baseline="-25000">
                <a:solidFill>
                  <a:schemeClr val="accent2"/>
                </a:solidFill>
              </a:rPr>
              <a:t>k-2</a:t>
            </a:r>
            <a:r>
              <a:rPr lang="en-US" altLang="en-US" sz="2400">
                <a:solidFill>
                  <a:schemeClr val="accent2"/>
                </a:solidFill>
              </a:rPr>
              <a:t>)=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k-2</a:t>
            </a:r>
            <a:r>
              <a:rPr lang="en-US" altLang="en-US" sz="2400">
                <a:solidFill>
                  <a:schemeClr val="accent2"/>
                </a:solidFill>
              </a:rPr>
              <a:t>,…,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>
                <a:solidFill>
                  <a:schemeClr val="accent2"/>
                </a:solidFill>
              </a:rPr>
              <a:t>(</a:t>
            </a: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)= </a:t>
            </a:r>
            <a:r>
              <a:rPr lang="en-US" altLang="en-US" sz="2400" i="1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CC00"/>
                </a:solidFill>
              </a:rPr>
              <a:t>and if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>
                <a:solidFill>
                  <a:srgbClr val="00CC00"/>
                </a:solidFill>
              </a:rPr>
              <a:t>(</a:t>
            </a:r>
            <a:r>
              <a:rPr lang="en-US" altLang="en-US" sz="2400" i="1">
                <a:solidFill>
                  <a:srgbClr val="00CC00"/>
                </a:solidFill>
              </a:rPr>
              <a:t>t</a:t>
            </a:r>
            <a:r>
              <a:rPr lang="en-US" altLang="en-US" sz="2400">
                <a:solidFill>
                  <a:srgbClr val="00CC00"/>
                </a:solidFill>
              </a:rPr>
              <a:t>) is continuous valued,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CC00"/>
                </a:solidFill>
              </a:rPr>
              <a:t>f </a:t>
            </a:r>
            <a:r>
              <a:rPr lang="en-US" altLang="en-US" sz="2400" i="1" baseline="-25000">
                <a:solidFill>
                  <a:srgbClr val="00CC00"/>
                </a:solidFill>
              </a:rPr>
              <a:t>X</a:t>
            </a:r>
            <a:r>
              <a:rPr lang="en-US" altLang="en-US" sz="2400" baseline="-25000">
                <a:solidFill>
                  <a:srgbClr val="00CC00"/>
                </a:solidFill>
              </a:rPr>
              <a:t>(</a:t>
            </a:r>
            <a:r>
              <a:rPr lang="en-US" altLang="en-US" sz="2400" i="1" baseline="-25000">
                <a:solidFill>
                  <a:srgbClr val="00CC00"/>
                </a:solidFill>
              </a:rPr>
              <a:t>t</a:t>
            </a:r>
            <a:r>
              <a:rPr lang="en-US" altLang="en-US" sz="1800" i="1" baseline="-25000">
                <a:solidFill>
                  <a:srgbClr val="00CC00"/>
                </a:solidFill>
              </a:rPr>
              <a:t>k</a:t>
            </a:r>
            <a:r>
              <a:rPr lang="en-US" altLang="en-US" sz="2400" baseline="-25000">
                <a:solidFill>
                  <a:srgbClr val="00CC00"/>
                </a:solidFill>
              </a:rPr>
              <a:t>)</a:t>
            </a:r>
            <a:r>
              <a:rPr lang="en-US" altLang="en-US" sz="2400">
                <a:solidFill>
                  <a:srgbClr val="00CC00"/>
                </a:solidFill>
              </a:rPr>
              <a:t> </a:t>
            </a:r>
            <a:r>
              <a:rPr lang="en-US" altLang="en-US" sz="2400" i="1">
                <a:solidFill>
                  <a:srgbClr val="00CC00"/>
                </a:solidFill>
              </a:rPr>
              <a:t>(x</a:t>
            </a:r>
            <a:r>
              <a:rPr lang="en-US" altLang="en-US" sz="2400" baseline="-25000">
                <a:solidFill>
                  <a:srgbClr val="00CC00"/>
                </a:solidFill>
              </a:rPr>
              <a:t>k</a:t>
            </a:r>
            <a:r>
              <a:rPr lang="en-US" altLang="en-US" sz="2400">
                <a:solidFill>
                  <a:srgbClr val="00CC00"/>
                </a:solidFill>
              </a:rPr>
              <a:t> |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>
                <a:solidFill>
                  <a:srgbClr val="00CC00"/>
                </a:solidFill>
              </a:rPr>
              <a:t>(</a:t>
            </a:r>
            <a:r>
              <a:rPr lang="en-US" altLang="en-US" sz="2400" i="1">
                <a:solidFill>
                  <a:srgbClr val="00CC00"/>
                </a:solidFill>
              </a:rPr>
              <a:t>t</a:t>
            </a:r>
            <a:r>
              <a:rPr lang="en-US" altLang="en-US" sz="2400" baseline="-25000">
                <a:solidFill>
                  <a:srgbClr val="00CC00"/>
                </a:solidFill>
              </a:rPr>
              <a:t>k-1</a:t>
            </a:r>
            <a:r>
              <a:rPr lang="en-US" altLang="en-US" sz="2400">
                <a:solidFill>
                  <a:srgbClr val="00CC00"/>
                </a:solidFill>
              </a:rPr>
              <a:t>)]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CC00"/>
                </a:solidFill>
              </a:rPr>
              <a:t>= </a:t>
            </a:r>
            <a:r>
              <a:rPr lang="en-US" altLang="en-US" sz="2400" i="1">
                <a:solidFill>
                  <a:srgbClr val="00CC00"/>
                </a:solidFill>
              </a:rPr>
              <a:t>f </a:t>
            </a:r>
            <a:r>
              <a:rPr lang="en-US" altLang="en-US" sz="2400" i="1" baseline="-25000">
                <a:solidFill>
                  <a:srgbClr val="00CC00"/>
                </a:solidFill>
              </a:rPr>
              <a:t>X</a:t>
            </a:r>
            <a:r>
              <a:rPr lang="en-US" altLang="en-US" sz="2400" baseline="-25000">
                <a:solidFill>
                  <a:srgbClr val="00CC00"/>
                </a:solidFill>
              </a:rPr>
              <a:t>(</a:t>
            </a:r>
            <a:r>
              <a:rPr lang="en-US" altLang="en-US" sz="2400" i="1" baseline="-25000">
                <a:solidFill>
                  <a:srgbClr val="00CC00"/>
                </a:solidFill>
              </a:rPr>
              <a:t>t</a:t>
            </a:r>
            <a:r>
              <a:rPr lang="en-US" altLang="en-US" sz="1800" i="1" baseline="-25000">
                <a:solidFill>
                  <a:srgbClr val="00CC00"/>
                </a:solidFill>
              </a:rPr>
              <a:t>k</a:t>
            </a:r>
            <a:r>
              <a:rPr lang="en-US" altLang="en-US" sz="2400" baseline="-25000">
                <a:solidFill>
                  <a:srgbClr val="00CC00"/>
                </a:solidFill>
              </a:rPr>
              <a:t>)</a:t>
            </a:r>
            <a:r>
              <a:rPr lang="en-US" altLang="en-US" sz="2400">
                <a:solidFill>
                  <a:srgbClr val="00CC00"/>
                </a:solidFill>
              </a:rPr>
              <a:t> </a:t>
            </a:r>
            <a:r>
              <a:rPr lang="en-US" altLang="en-US" sz="2400" i="1">
                <a:solidFill>
                  <a:srgbClr val="00CC00"/>
                </a:solidFill>
              </a:rPr>
              <a:t>(x</a:t>
            </a:r>
            <a:r>
              <a:rPr lang="en-US" altLang="en-US" sz="2400" baseline="-25000">
                <a:solidFill>
                  <a:srgbClr val="00CC00"/>
                </a:solidFill>
              </a:rPr>
              <a:t>k</a:t>
            </a:r>
            <a:r>
              <a:rPr lang="en-US" altLang="en-US" sz="2400">
                <a:solidFill>
                  <a:srgbClr val="00CC00"/>
                </a:solidFill>
              </a:rPr>
              <a:t> |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>
                <a:solidFill>
                  <a:srgbClr val="00CC00"/>
                </a:solidFill>
              </a:rPr>
              <a:t>(</a:t>
            </a:r>
            <a:r>
              <a:rPr lang="en-US" altLang="en-US" sz="2400" i="1">
                <a:solidFill>
                  <a:srgbClr val="00CC00"/>
                </a:solidFill>
              </a:rPr>
              <a:t>t</a:t>
            </a:r>
            <a:r>
              <a:rPr lang="en-US" altLang="en-US" sz="2400" baseline="-25000">
                <a:solidFill>
                  <a:srgbClr val="00CC00"/>
                </a:solidFill>
              </a:rPr>
              <a:t>k-1</a:t>
            </a:r>
            <a:r>
              <a:rPr lang="en-US" altLang="en-US" sz="2400">
                <a:solidFill>
                  <a:srgbClr val="00CC00"/>
                </a:solidFill>
              </a:rPr>
              <a:t>)=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 baseline="-25000">
                <a:solidFill>
                  <a:srgbClr val="00CC00"/>
                </a:solidFill>
              </a:rPr>
              <a:t>k-1</a:t>
            </a:r>
            <a:r>
              <a:rPr lang="en-US" altLang="en-US" sz="2400">
                <a:solidFill>
                  <a:srgbClr val="00CC00"/>
                </a:solidFill>
              </a:rPr>
              <a:t>,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>
                <a:solidFill>
                  <a:srgbClr val="00CC00"/>
                </a:solidFill>
              </a:rPr>
              <a:t>(</a:t>
            </a:r>
            <a:r>
              <a:rPr lang="en-US" altLang="en-US" sz="2400" i="1">
                <a:solidFill>
                  <a:srgbClr val="00CC00"/>
                </a:solidFill>
              </a:rPr>
              <a:t>t</a:t>
            </a:r>
            <a:r>
              <a:rPr lang="en-US" altLang="en-US" sz="2400" baseline="-25000">
                <a:solidFill>
                  <a:srgbClr val="00CC00"/>
                </a:solidFill>
              </a:rPr>
              <a:t>k-2</a:t>
            </a:r>
            <a:r>
              <a:rPr lang="en-US" altLang="en-US" sz="2400">
                <a:solidFill>
                  <a:srgbClr val="00CC00"/>
                </a:solidFill>
              </a:rPr>
              <a:t>)=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 baseline="-25000">
                <a:solidFill>
                  <a:srgbClr val="00CC00"/>
                </a:solidFill>
              </a:rPr>
              <a:t>k-2</a:t>
            </a:r>
            <a:r>
              <a:rPr lang="en-US" altLang="en-US" sz="2400">
                <a:solidFill>
                  <a:srgbClr val="00CC00"/>
                </a:solidFill>
              </a:rPr>
              <a:t>,…,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>
                <a:solidFill>
                  <a:srgbClr val="00CC00"/>
                </a:solidFill>
              </a:rPr>
              <a:t>(</a:t>
            </a:r>
            <a:r>
              <a:rPr lang="en-US" altLang="en-US" sz="2400" i="1">
                <a:solidFill>
                  <a:srgbClr val="00CC00"/>
                </a:solidFill>
              </a:rPr>
              <a:t>t</a:t>
            </a:r>
            <a:r>
              <a:rPr lang="en-US" altLang="en-US" sz="2400" baseline="-25000">
                <a:solidFill>
                  <a:srgbClr val="00CC00"/>
                </a:solidFill>
              </a:rPr>
              <a:t>1</a:t>
            </a:r>
            <a:r>
              <a:rPr lang="en-US" altLang="en-US" sz="2400">
                <a:solidFill>
                  <a:srgbClr val="00CC00"/>
                </a:solidFill>
              </a:rPr>
              <a:t>)= </a:t>
            </a:r>
            <a:r>
              <a:rPr lang="en-US" altLang="en-US" sz="2400" i="1">
                <a:solidFill>
                  <a:srgbClr val="00CC00"/>
                </a:solidFill>
              </a:rPr>
              <a:t>x</a:t>
            </a:r>
            <a:r>
              <a:rPr lang="en-US" altLang="en-US" sz="2400" baseline="-25000">
                <a:solidFill>
                  <a:srgbClr val="00CC00"/>
                </a:solidFill>
              </a:rPr>
              <a:t>1</a:t>
            </a:r>
            <a:r>
              <a:rPr lang="en-US" altLang="en-US" sz="2400">
                <a:solidFill>
                  <a:srgbClr val="00CC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Knowing the most recent past tells you as much as knowing your entire history.  Example: All </a:t>
            </a:r>
            <a:r>
              <a:rPr lang="en-US" altLang="en-US" sz="2400">
                <a:solidFill>
                  <a:srgbClr val="FF0000"/>
                </a:solidFill>
              </a:rPr>
              <a:t>Independent Incremental</a:t>
            </a:r>
            <a:r>
              <a:rPr lang="en-US" altLang="en-US" sz="2400"/>
              <a:t> RP’s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CABBBE31-976B-4349-822F-EF32512E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A97EF52E-248D-47E0-8250-1B402CB30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3076" name="WordArt 4">
            <a:extLst>
              <a:ext uri="{FF2B5EF4-FFF2-40B4-BE49-F238E27FC236}">
                <a16:creationId xmlns:a16="http://schemas.microsoft.com/office/drawing/2014/main" id="{EC62B1E9-72BC-421E-899C-5400A17E1C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0803350-AB06-4506-87C5-5578BCB8A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8077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Random process, </a:t>
            </a:r>
            <a:r>
              <a:rPr lang="en-US" altLang="en-US" sz="2800" i="1"/>
              <a:t>X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), is a random variable as a function of time.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In discrete time, the process is </a:t>
            </a:r>
            <a:r>
              <a:rPr lang="en-US" altLang="en-US" sz="2800" i="1"/>
              <a:t>X</a:t>
            </a:r>
            <a:r>
              <a:rPr lang="en-US" altLang="en-US" sz="2800"/>
              <a:t>[</a:t>
            </a:r>
            <a:r>
              <a:rPr lang="en-US" altLang="en-US" sz="2800" i="1"/>
              <a:t>n</a:t>
            </a:r>
            <a:r>
              <a:rPr lang="en-US" altLang="en-US" sz="2800"/>
              <a:t>]. </a:t>
            </a:r>
          </a:p>
        </p:txBody>
      </p:sp>
      <p:grpSp>
        <p:nvGrpSpPr>
          <p:cNvPr id="3078" name="Group 14">
            <a:extLst>
              <a:ext uri="{FF2B5EF4-FFF2-40B4-BE49-F238E27FC236}">
                <a16:creationId xmlns:a16="http://schemas.microsoft.com/office/drawing/2014/main" id="{08BFFB86-F80B-4479-8174-329709D1A5A0}"/>
              </a:ext>
            </a:extLst>
          </p:cNvPr>
          <p:cNvGrpSpPr>
            <a:grpSpLocks/>
          </p:cNvGrpSpPr>
          <p:nvPr/>
        </p:nvGrpSpPr>
        <p:grpSpPr bwMode="auto">
          <a:xfrm>
            <a:off x="417513" y="3352800"/>
            <a:ext cx="8404225" cy="2673350"/>
            <a:chOff x="263" y="2112"/>
            <a:chExt cx="5294" cy="1684"/>
          </a:xfrm>
        </p:grpSpPr>
        <p:pic>
          <p:nvPicPr>
            <p:cNvPr id="3079" name="Picture 6">
              <a:extLst>
                <a:ext uri="{FF2B5EF4-FFF2-40B4-BE49-F238E27FC236}">
                  <a16:creationId xmlns:a16="http://schemas.microsoft.com/office/drawing/2014/main" id="{B9134EBD-8C97-4F96-A20D-5E4E4FD7E0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" y="2112"/>
              <a:ext cx="5138" cy="1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80" name="Text Box 7">
              <a:extLst>
                <a:ext uri="{FF2B5EF4-FFF2-40B4-BE49-F238E27FC236}">
                  <a16:creationId xmlns:a16="http://schemas.microsoft.com/office/drawing/2014/main" id="{104CCD0C-F9CF-4C1B-8C8F-44C58BAAA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" y="221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r>
                <a:rPr lang="en-US" altLang="en-US" sz="2400"/>
                <a:t>(</a:t>
              </a:r>
              <a:r>
                <a:rPr lang="en-US" altLang="en-US" sz="2400" i="1"/>
                <a:t>t</a:t>
              </a:r>
              <a:r>
                <a:rPr lang="en-US" altLang="en-US" sz="2400"/>
                <a:t>)</a:t>
              </a:r>
            </a:p>
          </p:txBody>
        </p:sp>
        <p:grpSp>
          <p:nvGrpSpPr>
            <p:cNvPr id="3081" name="Group 13">
              <a:extLst>
                <a:ext uri="{FF2B5EF4-FFF2-40B4-BE49-F238E27FC236}">
                  <a16:creationId xmlns:a16="http://schemas.microsoft.com/office/drawing/2014/main" id="{09922DD4-00BA-45FD-907F-50AC1DCA15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7" y="2256"/>
              <a:ext cx="1292" cy="1344"/>
              <a:chOff x="2767" y="2256"/>
              <a:chExt cx="1292" cy="1344"/>
            </a:xfrm>
          </p:grpSpPr>
          <p:sp>
            <p:nvSpPr>
              <p:cNvPr id="3083" name="Line 8">
                <a:extLst>
                  <a:ext uri="{FF2B5EF4-FFF2-40B4-BE49-F238E27FC236}">
                    <a16:creationId xmlns:a16="http://schemas.microsoft.com/office/drawing/2014/main" id="{1A9F60A4-DFE0-4B90-AD24-61C5B138F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9" y="244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Oval 9">
                <a:extLst>
                  <a:ext uri="{FF2B5EF4-FFF2-40B4-BE49-F238E27FC236}">
                    <a16:creationId xmlns:a16="http://schemas.microsoft.com/office/drawing/2014/main" id="{1B23BBDA-31B8-4FC2-8380-E55466ED2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2376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85" name="Text Box 10">
                <a:extLst>
                  <a:ext uri="{FF2B5EF4-FFF2-40B4-BE49-F238E27FC236}">
                    <a16:creationId xmlns:a16="http://schemas.microsoft.com/office/drawing/2014/main" id="{4614E53A-D5DD-4A32-AB2A-91BDACA338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8" y="2256"/>
                <a:ext cx="7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>
                    <a:solidFill>
                      <a:srgbClr val="0033CC"/>
                    </a:solidFill>
                  </a:rPr>
                  <a:t>X</a:t>
                </a:r>
                <a:r>
                  <a:rPr lang="en-US" altLang="en-US" sz="2400">
                    <a:solidFill>
                      <a:srgbClr val="0033CC"/>
                    </a:solidFill>
                  </a:rPr>
                  <a:t>(</a:t>
                </a:r>
                <a:r>
                  <a:rPr lang="en-US" altLang="en-US" sz="2400" i="1">
                    <a:solidFill>
                      <a:srgbClr val="0033CC"/>
                    </a:solidFill>
                  </a:rPr>
                  <a:t>50</a:t>
                </a:r>
                <a:r>
                  <a:rPr lang="en-US" altLang="en-US" sz="2400">
                    <a:solidFill>
                      <a:srgbClr val="0033CC"/>
                    </a:solidFill>
                  </a:rPr>
                  <a:t>)</a:t>
                </a:r>
              </a:p>
            </p:txBody>
          </p:sp>
          <p:sp>
            <p:nvSpPr>
              <p:cNvPr id="3086" name="Freeform 11">
                <a:extLst>
                  <a:ext uri="{FF2B5EF4-FFF2-40B4-BE49-F238E27FC236}">
                    <a16:creationId xmlns:a16="http://schemas.microsoft.com/office/drawing/2014/main" id="{7F018837-D961-4DBB-A575-AC4DFA72E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6" y="2258"/>
                <a:ext cx="457" cy="128"/>
              </a:xfrm>
              <a:custGeom>
                <a:avLst/>
                <a:gdLst>
                  <a:gd name="T0" fmla="*/ 457 w 457"/>
                  <a:gd name="T1" fmla="*/ 128 h 128"/>
                  <a:gd name="T2" fmla="*/ 228 w 457"/>
                  <a:gd name="T3" fmla="*/ 0 h 128"/>
                  <a:gd name="T4" fmla="*/ 0 w 457"/>
                  <a:gd name="T5" fmla="*/ 128 h 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7" h="128">
                    <a:moveTo>
                      <a:pt x="457" y="128"/>
                    </a:moveTo>
                    <a:cubicBezTo>
                      <a:pt x="380" y="64"/>
                      <a:pt x="304" y="0"/>
                      <a:pt x="228" y="0"/>
                    </a:cubicBezTo>
                    <a:cubicBezTo>
                      <a:pt x="152" y="0"/>
                      <a:pt x="76" y="64"/>
                      <a:pt x="0" y="128"/>
                    </a:cubicBezTo>
                  </a:path>
                </a:pathLst>
              </a:custGeom>
              <a:noFill/>
              <a:ln w="9525">
                <a:solidFill>
                  <a:srgbClr val="0033CC"/>
                </a:solidFill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2" name="Text Box 12">
              <a:extLst>
                <a:ext uri="{FF2B5EF4-FFF2-40B4-BE49-F238E27FC236}">
                  <a16:creationId xmlns:a16="http://schemas.microsoft.com/office/drawing/2014/main" id="{7729044F-A01F-4030-89D9-0B4579E8F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" y="3323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t</a:t>
              </a:r>
              <a:endParaRPr lang="en-US" altLang="en-US" sz="24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8394E0F1-03CF-4A54-AA0E-878B48C2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pic>
        <p:nvPicPr>
          <p:cNvPr id="4099" name="Picture 13">
            <a:extLst>
              <a:ext uri="{FF2B5EF4-FFF2-40B4-BE49-F238E27FC236}">
                <a16:creationId xmlns:a16="http://schemas.microsoft.com/office/drawing/2014/main" id="{C89E7E62-8E47-4140-BCF3-AE0F62F73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936875"/>
            <a:ext cx="7999412" cy="331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Rectangle 2">
            <a:extLst>
              <a:ext uri="{FF2B5EF4-FFF2-40B4-BE49-F238E27FC236}">
                <a16:creationId xmlns:a16="http://schemas.microsoft.com/office/drawing/2014/main" id="{375A73D7-FDFC-4E25-BFCD-B400DFA1F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4101" name="WordArt 3">
            <a:extLst>
              <a:ext uri="{FF2B5EF4-FFF2-40B4-BE49-F238E27FC236}">
                <a16:creationId xmlns:a16="http://schemas.microsoft.com/office/drawing/2014/main" id="{B2AF0513-F9A4-482A-A7E7-0450F6FC1D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4102" name="Text Box 4">
            <a:extLst>
              <a:ext uri="{FF2B5EF4-FFF2-40B4-BE49-F238E27FC236}">
                <a16:creationId xmlns:a16="http://schemas.microsoft.com/office/drawing/2014/main" id="{18EF6409-FBC7-48DA-B30D-84903ACB5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8077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Example: </a:t>
            </a:r>
            <a:r>
              <a:rPr lang="en-US" altLang="en-US" sz="2800" i="1"/>
              <a:t>X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 = </a:t>
            </a:r>
            <a:r>
              <a:rPr lang="en-US" altLang="en-US" sz="2800" i="1"/>
              <a:t>A</a:t>
            </a:r>
            <a:r>
              <a:rPr lang="en-US" altLang="en-US" sz="2800"/>
              <a:t> cos(</a:t>
            </a:r>
            <a:r>
              <a:rPr lang="en-US" altLang="en-US" sz="2800" i="1">
                <a:sym typeface="Symbol" panose="05050102010706020507" pitchFamily="18" charset="2"/>
              </a:rPr>
              <a:t> t</a:t>
            </a:r>
            <a:r>
              <a:rPr lang="en-US" altLang="en-US" sz="2800">
                <a:sym typeface="Symbol" panose="05050102010706020507" pitchFamily="18" charset="2"/>
              </a:rPr>
              <a:t>)</a:t>
            </a:r>
            <a:r>
              <a:rPr lang="en-US" altLang="en-US" sz="280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/>
              <a:t>A</a:t>
            </a:r>
            <a:r>
              <a:rPr lang="en-US" altLang="en-US" sz="2800"/>
              <a:t> ~ N(0,1); </a:t>
            </a:r>
            <a:r>
              <a:rPr lang="en-US" altLang="en-US" sz="2800" i="1">
                <a:sym typeface="Symbol" panose="05050102010706020507" pitchFamily="18" charset="2"/>
              </a:rPr>
              <a:t></a:t>
            </a:r>
            <a:r>
              <a:rPr lang="en-US" altLang="en-US" sz="2800"/>
              <a:t>  ~ uniform on (0,2</a:t>
            </a:r>
            <a:r>
              <a:rPr lang="en-US" altLang="en-US" sz="2800" i="1">
                <a:sym typeface="Symbol" panose="05050102010706020507" pitchFamily="18" charset="2"/>
              </a:rPr>
              <a:t></a:t>
            </a:r>
            <a:r>
              <a:rPr lang="en-US" altLang="en-US" sz="2800"/>
              <a:t>)</a:t>
            </a:r>
          </a:p>
        </p:txBody>
      </p:sp>
      <p:sp>
        <p:nvSpPr>
          <p:cNvPr id="4103" name="Text Box 6">
            <a:extLst>
              <a:ext uri="{FF2B5EF4-FFF2-40B4-BE49-F238E27FC236}">
                <a16:creationId xmlns:a16="http://schemas.microsoft.com/office/drawing/2014/main" id="{1B338CD8-5596-4A2F-9E23-8AF5D635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279775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X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/>
              <a:t>)’s</a:t>
            </a:r>
          </a:p>
        </p:txBody>
      </p:sp>
      <p:sp>
        <p:nvSpPr>
          <p:cNvPr id="4104" name="Text Box 12">
            <a:extLst>
              <a:ext uri="{FF2B5EF4-FFF2-40B4-BE49-F238E27FC236}">
                <a16:creationId xmlns:a16="http://schemas.microsoft.com/office/drawing/2014/main" id="{A164876E-251D-440E-8B5A-732A3C54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4963" y="579755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>
            <a:extLst>
              <a:ext uri="{FF2B5EF4-FFF2-40B4-BE49-F238E27FC236}">
                <a16:creationId xmlns:a16="http://schemas.microsoft.com/office/drawing/2014/main" id="{9090C423-415C-4E3E-950C-8D0D965A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FEB3132-46E4-4C44-9FEC-4A208BFA3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5124" name="WordArt 4">
            <a:extLst>
              <a:ext uri="{FF2B5EF4-FFF2-40B4-BE49-F238E27FC236}">
                <a16:creationId xmlns:a16="http://schemas.microsoft.com/office/drawing/2014/main" id="{5859C6DA-18CB-4094-B263-FC50FA5587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0C8C468-EABD-47B1-A533-87D223BCC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87575"/>
            <a:ext cx="80772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/>
              <a:t>Pr[ </a:t>
            </a:r>
            <a:r>
              <a:rPr lang="en-US" altLang="en-US" sz="6000" i="1"/>
              <a:t>X</a:t>
            </a:r>
            <a:r>
              <a:rPr lang="en-US" altLang="en-US" sz="6000"/>
              <a:t>(</a:t>
            </a:r>
            <a:r>
              <a:rPr lang="en-US" altLang="en-US" sz="6000" i="1"/>
              <a:t>t</a:t>
            </a:r>
            <a:r>
              <a:rPr lang="en-US" altLang="en-US" sz="6000"/>
              <a:t>) </a:t>
            </a:r>
            <a:r>
              <a:rPr lang="en-US" altLang="en-US" sz="6000">
                <a:sym typeface="Symbol" panose="05050102010706020507" pitchFamily="18" charset="2"/>
              </a:rPr>
              <a:t> x ] = </a:t>
            </a:r>
            <a:r>
              <a:rPr lang="en-US" altLang="en-US" sz="6000" i="1">
                <a:sym typeface="Symbol" panose="05050102010706020507" pitchFamily="18" charset="2"/>
              </a:rPr>
              <a:t>F </a:t>
            </a:r>
            <a:r>
              <a:rPr lang="en-US" altLang="en-US" sz="6000" i="1" baseline="-25000"/>
              <a:t>X</a:t>
            </a:r>
            <a:r>
              <a:rPr lang="en-US" altLang="en-US" sz="6000" baseline="-25000"/>
              <a:t>(</a:t>
            </a:r>
            <a:r>
              <a:rPr lang="en-US" altLang="en-US" sz="6000" i="1" baseline="-25000"/>
              <a:t>t</a:t>
            </a:r>
            <a:r>
              <a:rPr lang="en-US" altLang="en-US" sz="6000" baseline="-25000"/>
              <a:t>)</a:t>
            </a:r>
            <a:r>
              <a:rPr lang="en-US" altLang="en-US" sz="6000"/>
              <a:t> (</a:t>
            </a:r>
            <a:r>
              <a:rPr lang="en-US" altLang="en-US" sz="6000" i="1"/>
              <a:t>x;t</a:t>
            </a:r>
            <a:r>
              <a:rPr lang="en-US" altLang="en-US" sz="60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i="1">
                <a:sym typeface="Symbol" panose="05050102010706020507" pitchFamily="18" charset="2"/>
              </a:rPr>
              <a:t> f</a:t>
            </a:r>
            <a:r>
              <a:rPr lang="en-US" altLang="en-US" sz="6000" i="1" baseline="-25000"/>
              <a:t>X</a:t>
            </a:r>
            <a:r>
              <a:rPr lang="en-US" altLang="en-US" sz="6000" baseline="-25000"/>
              <a:t>(</a:t>
            </a:r>
            <a:r>
              <a:rPr lang="en-US" altLang="en-US" sz="6000" i="1" baseline="-25000"/>
              <a:t>t</a:t>
            </a:r>
            <a:r>
              <a:rPr lang="en-US" altLang="en-US" sz="6000" baseline="-25000"/>
              <a:t>)</a:t>
            </a:r>
            <a:r>
              <a:rPr lang="en-US" altLang="en-US" sz="6000"/>
              <a:t> (</a:t>
            </a:r>
            <a:r>
              <a:rPr lang="en-US" altLang="en-US" sz="6000" i="1"/>
              <a:t>x;t</a:t>
            </a:r>
            <a:r>
              <a:rPr lang="en-US" altLang="en-US" sz="6000"/>
              <a:t>)= </a:t>
            </a:r>
            <a:r>
              <a:rPr lang="en-US" altLang="en-US" sz="6000" baseline="30000"/>
              <a:t>d</a:t>
            </a:r>
            <a:r>
              <a:rPr lang="en-US" altLang="en-US" sz="6000"/>
              <a:t>/</a:t>
            </a:r>
            <a:r>
              <a:rPr lang="en-US" altLang="en-US" sz="6000" baseline="-25000"/>
              <a:t>d</a:t>
            </a:r>
            <a:r>
              <a:rPr lang="en-US" altLang="en-US" sz="6000" i="1" baseline="-25000"/>
              <a:t>x</a:t>
            </a:r>
            <a:r>
              <a:rPr lang="en-US" altLang="en-US" sz="6000"/>
              <a:t> </a:t>
            </a:r>
            <a:r>
              <a:rPr lang="en-US" altLang="en-US" sz="6000" i="1">
                <a:sym typeface="Symbol" panose="05050102010706020507" pitchFamily="18" charset="2"/>
              </a:rPr>
              <a:t>F </a:t>
            </a:r>
            <a:r>
              <a:rPr lang="en-US" altLang="en-US" sz="6000" i="1" baseline="-25000"/>
              <a:t>X</a:t>
            </a:r>
            <a:r>
              <a:rPr lang="en-US" altLang="en-US" sz="6000" baseline="-25000"/>
              <a:t>(</a:t>
            </a:r>
            <a:r>
              <a:rPr lang="en-US" altLang="en-US" sz="6000" i="1" baseline="-25000"/>
              <a:t>t</a:t>
            </a:r>
            <a:r>
              <a:rPr lang="en-US" altLang="en-US" sz="6000" baseline="-25000"/>
              <a:t>)</a:t>
            </a:r>
            <a:r>
              <a:rPr lang="en-US" altLang="en-US" sz="6000"/>
              <a:t> (</a:t>
            </a:r>
            <a:r>
              <a:rPr lang="en-US" altLang="en-US" sz="6000" i="1"/>
              <a:t>x;t</a:t>
            </a:r>
            <a:r>
              <a:rPr lang="en-US" altLang="en-US" sz="6000"/>
              <a:t>)</a:t>
            </a:r>
            <a:endParaRPr lang="en-US" altLang="en-US" sz="2800"/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5126" name="Text Box 16">
            <a:extLst>
              <a:ext uri="{FF2B5EF4-FFF2-40B4-BE49-F238E27FC236}">
                <a16:creationId xmlns:a16="http://schemas.microsoft.com/office/drawing/2014/main" id="{0A6D589D-C269-4287-998A-BF4904928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75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First order densities…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B9A09EF1-5F9E-4149-BC82-39A051A0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35038-35DD-4283-AE48-9EBA72D5D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6148" name="WordArt 4">
            <a:extLst>
              <a:ext uri="{FF2B5EF4-FFF2-40B4-BE49-F238E27FC236}">
                <a16:creationId xmlns:a16="http://schemas.microsoft.com/office/drawing/2014/main" id="{1C293A18-F653-4799-849B-B19E8068F8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6149" name="Text Box 22">
            <a:extLst>
              <a:ext uri="{FF2B5EF4-FFF2-40B4-BE49-F238E27FC236}">
                <a16:creationId xmlns:a16="http://schemas.microsoft.com/office/drawing/2014/main" id="{D8B21B4A-C254-4F10-A43E-335D06862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13716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First order distributions: One point at a time.</a:t>
            </a:r>
          </a:p>
        </p:txBody>
      </p:sp>
      <p:graphicFrame>
        <p:nvGraphicFramePr>
          <p:cNvPr id="6168" name="Object 24">
            <a:extLst>
              <a:ext uri="{FF2B5EF4-FFF2-40B4-BE49-F238E27FC236}">
                <a16:creationId xmlns:a16="http://schemas.microsoft.com/office/drawing/2014/main" id="{A04478E4-42CC-4E0D-B040-9024BBA594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90738" y="1906588"/>
          <a:ext cx="40179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4000" imgH="241300" progId="Equation.3">
                  <p:embed/>
                </p:oleObj>
              </mc:Choice>
              <mc:Fallback>
                <p:oleObj name="Equation" r:id="rId2" imgW="1524000" imgH="2413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1906588"/>
                        <a:ext cx="4017962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>
            <a:extLst>
              <a:ext uri="{FF2B5EF4-FFF2-40B4-BE49-F238E27FC236}">
                <a16:creationId xmlns:a16="http://schemas.microsoft.com/office/drawing/2014/main" id="{E93D3349-4D2B-4168-A8EB-8F1C9E3508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2438" y="2560638"/>
          <a:ext cx="4721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393700" progId="Equation.3">
                  <p:embed/>
                </p:oleObj>
              </mc:Choice>
              <mc:Fallback>
                <p:oleObj name="Equation" r:id="rId4" imgW="17907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2560638"/>
                        <a:ext cx="472122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2" name="Group 27">
            <a:extLst>
              <a:ext uri="{FF2B5EF4-FFF2-40B4-BE49-F238E27FC236}">
                <a16:creationId xmlns:a16="http://schemas.microsoft.com/office/drawing/2014/main" id="{756E6A51-C075-41E1-AECF-E7A4C984C248}"/>
              </a:ext>
            </a:extLst>
          </p:cNvPr>
          <p:cNvGrpSpPr>
            <a:grpSpLocks/>
          </p:cNvGrpSpPr>
          <p:nvPr/>
        </p:nvGrpSpPr>
        <p:grpSpPr bwMode="auto">
          <a:xfrm>
            <a:off x="417513" y="3771900"/>
            <a:ext cx="8404225" cy="2379663"/>
            <a:chOff x="263" y="2376"/>
            <a:chExt cx="5294" cy="1499"/>
          </a:xfrm>
        </p:grpSpPr>
        <p:grpSp>
          <p:nvGrpSpPr>
            <p:cNvPr id="6153" name="Group 23">
              <a:extLst>
                <a:ext uri="{FF2B5EF4-FFF2-40B4-BE49-F238E27FC236}">
                  <a16:creationId xmlns:a16="http://schemas.microsoft.com/office/drawing/2014/main" id="{49ED2F36-B5A0-40AF-B456-356828FC9B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2376"/>
              <a:ext cx="5294" cy="1499"/>
              <a:chOff x="263" y="2376"/>
              <a:chExt cx="5294" cy="1684"/>
            </a:xfrm>
          </p:grpSpPr>
          <p:pic>
            <p:nvPicPr>
              <p:cNvPr id="6155" name="Picture 13">
                <a:extLst>
                  <a:ext uri="{FF2B5EF4-FFF2-40B4-BE49-F238E27FC236}">
                    <a16:creationId xmlns:a16="http://schemas.microsoft.com/office/drawing/2014/main" id="{2B59611C-7599-4361-AF4E-DD659D5B38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" y="2376"/>
                <a:ext cx="5138" cy="1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6156" name="Group 15">
                <a:extLst>
                  <a:ext uri="{FF2B5EF4-FFF2-40B4-BE49-F238E27FC236}">
                    <a16:creationId xmlns:a16="http://schemas.microsoft.com/office/drawing/2014/main" id="{E404C537-99E0-4B32-87AD-41F96355A3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67" y="2520"/>
                <a:ext cx="1292" cy="1344"/>
                <a:chOff x="2767" y="2256"/>
                <a:chExt cx="1292" cy="1344"/>
              </a:xfrm>
            </p:grpSpPr>
            <p:sp>
              <p:nvSpPr>
                <p:cNvPr id="6158" name="Line 16">
                  <a:extLst>
                    <a:ext uri="{FF2B5EF4-FFF2-40B4-BE49-F238E27FC236}">
                      <a16:creationId xmlns:a16="http://schemas.microsoft.com/office/drawing/2014/main" id="{0BE02FA1-A8FD-4252-9A73-28A43B346C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39" y="2448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" name="Oval 17">
                  <a:extLst>
                    <a:ext uri="{FF2B5EF4-FFF2-40B4-BE49-F238E27FC236}">
                      <a16:creationId xmlns:a16="http://schemas.microsoft.com/office/drawing/2014/main" id="{E6AA7EFC-8375-4F37-AB85-78FB749BA2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7" y="2376"/>
                  <a:ext cx="144" cy="144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6160" name="Text Box 18">
                  <a:extLst>
                    <a:ext uri="{FF2B5EF4-FFF2-40B4-BE49-F238E27FC236}">
                      <a16:creationId xmlns:a16="http://schemas.microsoft.com/office/drawing/2014/main" id="{A49C4679-5F5E-40CA-9C04-B41593C5CB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8" y="2256"/>
                  <a:ext cx="711" cy="3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i="1">
                      <a:solidFill>
                        <a:srgbClr val="0033CC"/>
                      </a:solidFill>
                    </a:rPr>
                    <a:t>X</a:t>
                  </a:r>
                  <a:r>
                    <a:rPr lang="en-US" altLang="en-US" sz="2400">
                      <a:solidFill>
                        <a:srgbClr val="0033CC"/>
                      </a:solidFill>
                    </a:rPr>
                    <a:t>(</a:t>
                  </a:r>
                  <a:r>
                    <a:rPr lang="en-US" altLang="en-US" sz="2400" i="1">
                      <a:solidFill>
                        <a:srgbClr val="0033CC"/>
                      </a:solidFill>
                    </a:rPr>
                    <a:t>t</a:t>
                  </a:r>
                  <a:r>
                    <a:rPr lang="en-US" altLang="en-US" sz="2400">
                      <a:solidFill>
                        <a:srgbClr val="0033CC"/>
                      </a:solidFill>
                    </a:rPr>
                    <a:t>)</a:t>
                  </a:r>
                </a:p>
              </p:txBody>
            </p:sp>
            <p:sp>
              <p:nvSpPr>
                <p:cNvPr id="6161" name="Freeform 19">
                  <a:extLst>
                    <a:ext uri="{FF2B5EF4-FFF2-40B4-BE49-F238E27FC236}">
                      <a16:creationId xmlns:a16="http://schemas.microsoft.com/office/drawing/2014/main" id="{6212B7CF-D8B5-49BF-9362-851B16A776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2258"/>
                  <a:ext cx="457" cy="128"/>
                </a:xfrm>
                <a:custGeom>
                  <a:avLst/>
                  <a:gdLst>
                    <a:gd name="T0" fmla="*/ 457 w 457"/>
                    <a:gd name="T1" fmla="*/ 128 h 128"/>
                    <a:gd name="T2" fmla="*/ 228 w 457"/>
                    <a:gd name="T3" fmla="*/ 0 h 128"/>
                    <a:gd name="T4" fmla="*/ 0 w 457"/>
                    <a:gd name="T5" fmla="*/ 128 h 1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57" h="128">
                      <a:moveTo>
                        <a:pt x="457" y="128"/>
                      </a:moveTo>
                      <a:cubicBezTo>
                        <a:pt x="380" y="64"/>
                        <a:pt x="304" y="0"/>
                        <a:pt x="228" y="0"/>
                      </a:cubicBezTo>
                      <a:cubicBezTo>
                        <a:pt x="152" y="0"/>
                        <a:pt x="76" y="64"/>
                        <a:pt x="0" y="128"/>
                      </a:cubicBezTo>
                    </a:path>
                  </a:pathLst>
                </a:custGeom>
                <a:noFill/>
                <a:ln w="9525">
                  <a:solidFill>
                    <a:srgbClr val="0033CC"/>
                  </a:solidFill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7" name="Text Box 20">
                <a:extLst>
                  <a:ext uri="{FF2B5EF4-FFF2-40B4-BE49-F238E27FC236}">
                    <a16:creationId xmlns:a16="http://schemas.microsoft.com/office/drawing/2014/main" id="{8B64301A-850A-4B9D-B45C-FC3A72ED43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" y="3587"/>
                <a:ext cx="52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/>
                  <a:t>t</a:t>
                </a:r>
                <a:endParaRPr lang="en-US" altLang="en-US" sz="2400"/>
              </a:p>
            </p:txBody>
          </p:sp>
        </p:grpSp>
        <p:sp>
          <p:nvSpPr>
            <p:cNvPr id="6154" name="Rectangle 26">
              <a:extLst>
                <a:ext uri="{FF2B5EF4-FFF2-40B4-BE49-F238E27FC236}">
                  <a16:creationId xmlns:a16="http://schemas.microsoft.com/office/drawing/2014/main" id="{C1ADF954-C651-40A0-9A13-DACD032E4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3742"/>
              <a:ext cx="5138" cy="1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1C6F1621-BE5D-4ED4-88C9-DE1F6013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D5ADDA9-D42B-41FC-BC63-1E9A64A1B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7172" name="WordArt 3">
            <a:extLst>
              <a:ext uri="{FF2B5EF4-FFF2-40B4-BE49-F238E27FC236}">
                <a16:creationId xmlns:a16="http://schemas.microsoft.com/office/drawing/2014/main" id="{E79764C5-E9B4-479B-9AC5-AF629B8A81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9AC7138F-A046-4013-82E5-6EA6A4CDD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111125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Second order distributions: Two points at a time.</a:t>
            </a:r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B5B84CA9-12E7-4610-A020-2B58F593E7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0613" y="1924050"/>
          <a:ext cx="70310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7000" imgH="228600" progId="Equation.3">
                  <p:embed/>
                </p:oleObj>
              </mc:Choice>
              <mc:Fallback>
                <p:oleObj name="Equation" r:id="rId2" imgW="2667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1924050"/>
                        <a:ext cx="70310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6" name="Group 28">
            <a:extLst>
              <a:ext uri="{FF2B5EF4-FFF2-40B4-BE49-F238E27FC236}">
                <a16:creationId xmlns:a16="http://schemas.microsoft.com/office/drawing/2014/main" id="{944C9DD8-FBBE-4EBF-B14D-F15ED6D3AA12}"/>
              </a:ext>
            </a:extLst>
          </p:cNvPr>
          <p:cNvGrpSpPr>
            <a:grpSpLocks/>
          </p:cNvGrpSpPr>
          <p:nvPr/>
        </p:nvGrpSpPr>
        <p:grpSpPr bwMode="auto">
          <a:xfrm>
            <a:off x="406400" y="3692525"/>
            <a:ext cx="8167688" cy="2543175"/>
            <a:chOff x="263" y="2243"/>
            <a:chExt cx="5145" cy="1602"/>
          </a:xfrm>
        </p:grpSpPr>
        <p:pic>
          <p:nvPicPr>
            <p:cNvPr id="7178" name="Picture 9">
              <a:extLst>
                <a:ext uri="{FF2B5EF4-FFF2-40B4-BE49-F238E27FC236}">
                  <a16:creationId xmlns:a16="http://schemas.microsoft.com/office/drawing/2014/main" id="{9BE00AFE-C7CB-4FBC-BBD5-6AA727E2BF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" y="2243"/>
              <a:ext cx="5138" cy="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79" name="Line 11">
              <a:extLst>
                <a:ext uri="{FF2B5EF4-FFF2-40B4-BE49-F238E27FC236}">
                  <a16:creationId xmlns:a16="http://schemas.microsoft.com/office/drawing/2014/main" id="{6261044E-173D-41F9-91E6-25FB9998E7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9" y="2611"/>
              <a:ext cx="0" cy="1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Oval 12">
              <a:extLst>
                <a:ext uri="{FF2B5EF4-FFF2-40B4-BE49-F238E27FC236}">
                  <a16:creationId xmlns:a16="http://schemas.microsoft.com/office/drawing/2014/main" id="{DF5B2EE6-8E90-4519-9FD1-8158B7F2B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" y="2483"/>
              <a:ext cx="144" cy="12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181" name="Text Box 13">
              <a:extLst>
                <a:ext uri="{FF2B5EF4-FFF2-40B4-BE49-F238E27FC236}">
                  <a16:creationId xmlns:a16="http://schemas.microsoft.com/office/drawing/2014/main" id="{C8FA968C-6880-4952-AD34-4D1F91BFE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" y="2504"/>
              <a:ext cx="7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0033CC"/>
                  </a:solidFill>
                </a:rPr>
                <a:t>X</a:t>
              </a:r>
              <a:r>
                <a:rPr lang="en-US" altLang="en-US" sz="2400">
                  <a:solidFill>
                    <a:srgbClr val="0033CC"/>
                  </a:solidFill>
                </a:rPr>
                <a:t>(</a:t>
              </a:r>
              <a:r>
                <a:rPr lang="en-US" altLang="en-US" sz="2400" i="1">
                  <a:solidFill>
                    <a:srgbClr val="0033CC"/>
                  </a:solidFill>
                </a:rPr>
                <a:t>t</a:t>
              </a:r>
              <a:r>
                <a:rPr lang="en-US" altLang="en-US" sz="240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77D8147D-A6E0-4CD7-A91A-E3086AF29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6" y="2506"/>
              <a:ext cx="457" cy="114"/>
            </a:xfrm>
            <a:custGeom>
              <a:avLst/>
              <a:gdLst>
                <a:gd name="T0" fmla="*/ 457 w 457"/>
                <a:gd name="T1" fmla="*/ 102 h 128"/>
                <a:gd name="T2" fmla="*/ 228 w 457"/>
                <a:gd name="T3" fmla="*/ 0 h 128"/>
                <a:gd name="T4" fmla="*/ 0 w 457"/>
                <a:gd name="T5" fmla="*/ 102 h 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7" h="128">
                  <a:moveTo>
                    <a:pt x="457" y="128"/>
                  </a:moveTo>
                  <a:cubicBezTo>
                    <a:pt x="380" y="64"/>
                    <a:pt x="304" y="0"/>
                    <a:pt x="228" y="0"/>
                  </a:cubicBezTo>
                  <a:cubicBezTo>
                    <a:pt x="152" y="0"/>
                    <a:pt x="76" y="64"/>
                    <a:pt x="0" y="128"/>
                  </a:cubicBezTo>
                </a:path>
              </a:pathLst>
            </a:custGeom>
            <a:noFill/>
            <a:ln w="9525">
              <a:solidFill>
                <a:srgbClr val="0033CC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Rectangle 16">
              <a:extLst>
                <a:ext uri="{FF2B5EF4-FFF2-40B4-BE49-F238E27FC236}">
                  <a16:creationId xmlns:a16="http://schemas.microsoft.com/office/drawing/2014/main" id="{E36E3F78-2B1F-45A9-967D-98A9DB0F0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3609"/>
              <a:ext cx="5138" cy="1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184" name="Text Box 15">
              <a:extLst>
                <a:ext uri="{FF2B5EF4-FFF2-40B4-BE49-F238E27FC236}">
                  <a16:creationId xmlns:a16="http://schemas.microsoft.com/office/drawing/2014/main" id="{B6EDB950-9550-4006-89C1-7F051E530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3557"/>
              <a:ext cx="18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t                        </a:t>
              </a:r>
              <a:r>
                <a:rPr lang="en-US" altLang="en-US" sz="2400" i="1">
                  <a:sym typeface="Symbol" panose="05050102010706020507" pitchFamily="18" charset="2"/>
                </a:rPr>
                <a:t></a:t>
              </a:r>
              <a:r>
                <a:rPr lang="en-US" altLang="en-US" sz="2400" i="1"/>
                <a:t>      </a:t>
              </a:r>
              <a:endParaRPr lang="en-US" altLang="en-US" sz="2400"/>
            </a:p>
          </p:txBody>
        </p:sp>
        <p:sp>
          <p:nvSpPr>
            <p:cNvPr id="7185" name="Line 18">
              <a:extLst>
                <a:ext uri="{FF2B5EF4-FFF2-40B4-BE49-F238E27FC236}">
                  <a16:creationId xmlns:a16="http://schemas.microsoft.com/office/drawing/2014/main" id="{100D0F24-5397-4E13-9CBA-4DAF732E0E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59" y="3054"/>
              <a:ext cx="9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Oval 19">
              <a:extLst>
                <a:ext uri="{FF2B5EF4-FFF2-40B4-BE49-F238E27FC236}">
                  <a16:creationId xmlns:a16="http://schemas.microsoft.com/office/drawing/2014/main" id="{CC3494AF-32C3-415D-AB08-80136CBDE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3127"/>
              <a:ext cx="97" cy="5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187" name="Text Box 20">
              <a:extLst>
                <a:ext uri="{FF2B5EF4-FFF2-40B4-BE49-F238E27FC236}">
                  <a16:creationId xmlns:a16="http://schemas.microsoft.com/office/drawing/2014/main" id="{3500739A-BB8F-46C1-AB10-FE525603B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531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FF0000"/>
                  </a:solidFill>
                </a:rPr>
                <a:t>X</a:t>
              </a:r>
              <a:r>
                <a:rPr lang="en-US" altLang="en-US" sz="2400">
                  <a:solidFill>
                    <a:srgbClr val="FF0000"/>
                  </a:solidFill>
                </a:rPr>
                <a:t>(</a:t>
              </a:r>
              <a:r>
                <a:rPr lang="en-US" altLang="en-US" sz="2400" i="1">
                  <a:solidFill>
                    <a:srgbClr val="FF0000"/>
                  </a:solidFill>
                  <a:sym typeface="Symbol" panose="05050102010706020507" pitchFamily="18" charset="2"/>
                </a:rPr>
                <a:t></a:t>
              </a:r>
              <a:r>
                <a:rPr lang="en-US" altLang="en-US" sz="240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7188" name="Oval 22">
              <a:extLst>
                <a:ext uri="{FF2B5EF4-FFF2-40B4-BE49-F238E27FC236}">
                  <a16:creationId xmlns:a16="http://schemas.microsoft.com/office/drawing/2014/main" id="{F886A3AE-74E3-4B87-8109-279D93811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6" y="3054"/>
              <a:ext cx="144" cy="1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189" name="Freeform 24">
              <a:extLst>
                <a:ext uri="{FF2B5EF4-FFF2-40B4-BE49-F238E27FC236}">
                  <a16:creationId xmlns:a16="http://schemas.microsoft.com/office/drawing/2014/main" id="{8EDDA159-EA13-4C32-AB4B-00295293A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2529"/>
              <a:ext cx="327" cy="525"/>
            </a:xfrm>
            <a:custGeom>
              <a:avLst/>
              <a:gdLst>
                <a:gd name="T0" fmla="*/ 327 w 327"/>
                <a:gd name="T1" fmla="*/ 22 h 525"/>
                <a:gd name="T2" fmla="*/ 44 w 327"/>
                <a:gd name="T3" fmla="*/ 49 h 525"/>
                <a:gd name="T4" fmla="*/ 62 w 327"/>
                <a:gd name="T5" fmla="*/ 314 h 525"/>
                <a:gd name="T6" fmla="*/ 135 w 327"/>
                <a:gd name="T7" fmla="*/ 525 h 5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7" h="525">
                  <a:moveTo>
                    <a:pt x="327" y="22"/>
                  </a:moveTo>
                  <a:cubicBezTo>
                    <a:pt x="207" y="11"/>
                    <a:pt x="88" y="0"/>
                    <a:pt x="44" y="49"/>
                  </a:cubicBezTo>
                  <a:cubicBezTo>
                    <a:pt x="0" y="98"/>
                    <a:pt x="47" y="235"/>
                    <a:pt x="62" y="314"/>
                  </a:cubicBezTo>
                  <a:cubicBezTo>
                    <a:pt x="77" y="393"/>
                    <a:pt x="106" y="459"/>
                    <a:pt x="135" y="525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194" name="Object 26">
            <a:extLst>
              <a:ext uri="{FF2B5EF4-FFF2-40B4-BE49-F238E27FC236}">
                <a16:creationId xmlns:a16="http://schemas.microsoft.com/office/drawing/2014/main" id="{FE9DCCAF-8AC7-4D26-9E2B-74201CB8A3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075" y="2287588"/>
          <a:ext cx="91059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54400" imgH="482600" progId="Equation.3">
                  <p:embed/>
                </p:oleObj>
              </mc:Choice>
              <mc:Fallback>
                <p:oleObj name="Equation" r:id="rId5" imgW="3454400" imgH="482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2287588"/>
                        <a:ext cx="91059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Text Box 27">
            <a:extLst>
              <a:ext uri="{FF2B5EF4-FFF2-40B4-BE49-F238E27FC236}">
                <a16:creationId xmlns:a16="http://schemas.microsoft.com/office/drawing/2014/main" id="{65B8D8F0-877E-42F8-B6EE-09B2F36A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940425"/>
            <a:ext cx="850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The pdf’s vary with </a:t>
            </a:r>
            <a:r>
              <a:rPr lang="en-US" altLang="en-US" sz="2400" i="1"/>
              <a:t>t</a:t>
            </a:r>
            <a:r>
              <a:rPr lang="en-US" altLang="en-US" sz="2400"/>
              <a:t> and </a:t>
            </a:r>
            <a:r>
              <a:rPr lang="en-US" altLang="en-US" sz="2400" i="1">
                <a:sym typeface="Symbol" panose="05050102010706020507" pitchFamily="18" charset="2"/>
              </a:rPr>
              <a:t>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4FD471A9-3BE8-4E94-9882-13A62062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762D880-E471-4B00-B5D3-571608502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8196" name="WordArt 3">
            <a:extLst>
              <a:ext uri="{FF2B5EF4-FFF2-40B4-BE49-F238E27FC236}">
                <a16:creationId xmlns:a16="http://schemas.microsoft.com/office/drawing/2014/main" id="{6F4F8D87-6925-4367-8325-9DDED17E79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E943261-A5F9-45C7-B145-A559BE531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111125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/>
              <a:t>k</a:t>
            </a:r>
            <a:r>
              <a:rPr lang="en-US" altLang="en-US" sz="2800"/>
              <a:t>th order distributions: </a:t>
            </a:r>
            <a:r>
              <a:rPr lang="en-US" altLang="en-US" sz="2800" i="1"/>
              <a:t>k</a:t>
            </a:r>
            <a:r>
              <a:rPr lang="en-US" altLang="en-US" sz="2800"/>
              <a:t> points at given times.</a:t>
            </a:r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098AA373-3E85-4437-B7EA-D5784CB05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4963" y="1587500"/>
          <a:ext cx="60912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700" imgH="482600" progId="Equation.3">
                  <p:embed/>
                </p:oleObj>
              </mc:Choice>
              <mc:Fallback>
                <p:oleObj name="Equation" r:id="rId2" imgW="24257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587500"/>
                        <a:ext cx="6091237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9" name="Group 32">
            <a:extLst>
              <a:ext uri="{FF2B5EF4-FFF2-40B4-BE49-F238E27FC236}">
                <a16:creationId xmlns:a16="http://schemas.microsoft.com/office/drawing/2014/main" id="{CF65742C-355A-43F5-A9A3-A2AEC8388237}"/>
              </a:ext>
            </a:extLst>
          </p:cNvPr>
          <p:cNvGrpSpPr>
            <a:grpSpLocks/>
          </p:cNvGrpSpPr>
          <p:nvPr/>
        </p:nvGrpSpPr>
        <p:grpSpPr bwMode="auto">
          <a:xfrm>
            <a:off x="274638" y="2873375"/>
            <a:ext cx="8189912" cy="2543175"/>
            <a:chOff x="173" y="1810"/>
            <a:chExt cx="5159" cy="1602"/>
          </a:xfrm>
        </p:grpSpPr>
        <p:pic>
          <p:nvPicPr>
            <p:cNvPr id="8201" name="Picture 7">
              <a:extLst>
                <a:ext uri="{FF2B5EF4-FFF2-40B4-BE49-F238E27FC236}">
                  <a16:creationId xmlns:a16="http://schemas.microsoft.com/office/drawing/2014/main" id="{D61CBCC6-1019-43FF-9425-CF4F08E582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1810"/>
              <a:ext cx="5138" cy="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2" name="Line 8">
              <a:extLst>
                <a:ext uri="{FF2B5EF4-FFF2-40B4-BE49-F238E27FC236}">
                  <a16:creationId xmlns:a16="http://schemas.microsoft.com/office/drawing/2014/main" id="{D2F25977-5A6E-428D-8906-42ED79122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0" y="2178"/>
              <a:ext cx="0" cy="1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Oval 9">
              <a:extLst>
                <a:ext uri="{FF2B5EF4-FFF2-40B4-BE49-F238E27FC236}">
                  <a16:creationId xmlns:a16="http://schemas.microsoft.com/office/drawing/2014/main" id="{D31D70F2-1DEF-426B-8179-300EB786F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3" y="2050"/>
              <a:ext cx="144" cy="12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04" name="Text Box 10">
              <a:extLst>
                <a:ext uri="{FF2B5EF4-FFF2-40B4-BE49-F238E27FC236}">
                  <a16:creationId xmlns:a16="http://schemas.microsoft.com/office/drawing/2014/main" id="{F62DF728-6EF6-4D34-A6BB-C6D42DEC69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5" y="2333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0033CC"/>
                  </a:solidFill>
                </a:rPr>
                <a:t>X</a:t>
              </a:r>
              <a:r>
                <a:rPr lang="en-US" altLang="en-US" sz="2400">
                  <a:solidFill>
                    <a:srgbClr val="0033CC"/>
                  </a:solidFill>
                </a:rPr>
                <a:t>(</a:t>
              </a:r>
              <a:r>
                <a:rPr lang="en-US" altLang="en-US" sz="2400" i="1">
                  <a:solidFill>
                    <a:srgbClr val="0033CC"/>
                  </a:solidFill>
                </a:rPr>
                <a:t>t</a:t>
              </a:r>
              <a:r>
                <a:rPr lang="en-US" altLang="en-US" sz="2400" i="1" baseline="-25000">
                  <a:solidFill>
                    <a:srgbClr val="0033CC"/>
                  </a:solidFill>
                </a:rPr>
                <a:t>1</a:t>
              </a:r>
              <a:r>
                <a:rPr lang="en-US" altLang="en-US" sz="240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8205" name="Rectangle 12">
              <a:extLst>
                <a:ext uri="{FF2B5EF4-FFF2-40B4-BE49-F238E27FC236}">
                  <a16:creationId xmlns:a16="http://schemas.microsoft.com/office/drawing/2014/main" id="{1BB618D3-CDE6-4830-A3CF-9280323E0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" y="3176"/>
              <a:ext cx="5138" cy="1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06" name="Text Box 13">
              <a:extLst>
                <a:ext uri="{FF2B5EF4-FFF2-40B4-BE49-F238E27FC236}">
                  <a16:creationId xmlns:a16="http://schemas.microsoft.com/office/drawing/2014/main" id="{3E52E6A4-8F5A-4B3E-A0DB-4F82629D7D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" y="3124"/>
              <a:ext cx="41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t</a:t>
              </a:r>
              <a:r>
                <a:rPr lang="en-US" altLang="en-US" sz="2400" i="1" baseline="-25000"/>
                <a:t>3</a:t>
              </a:r>
              <a:r>
                <a:rPr lang="en-US" altLang="en-US" sz="2400" i="1"/>
                <a:t> 	         t</a:t>
              </a:r>
              <a:r>
                <a:rPr lang="en-US" altLang="en-US" sz="2400" i="1" baseline="-25000"/>
                <a:t>2		             </a:t>
              </a:r>
              <a:r>
                <a:rPr lang="en-US" altLang="en-US" sz="2400" i="1"/>
                <a:t> t</a:t>
              </a:r>
              <a:r>
                <a:rPr lang="en-US" altLang="en-US" sz="2400" i="1" baseline="-25000"/>
                <a:t>1		</a:t>
              </a:r>
              <a:r>
                <a:rPr lang="en-US" altLang="en-US" sz="2400" i="1"/>
                <a:t>t</a:t>
              </a:r>
              <a:r>
                <a:rPr lang="en-US" altLang="en-US" sz="2400" i="1" baseline="-25000"/>
                <a:t>5         </a:t>
              </a:r>
              <a:r>
                <a:rPr lang="en-US" altLang="en-US" sz="2400" i="1"/>
                <a:t>t</a:t>
              </a:r>
              <a:r>
                <a:rPr lang="en-US" altLang="en-US" sz="2400" i="1" baseline="-25000"/>
                <a:t>4</a:t>
              </a:r>
            </a:p>
          </p:txBody>
        </p:sp>
        <p:sp>
          <p:nvSpPr>
            <p:cNvPr id="8207" name="Line 14">
              <a:extLst>
                <a:ext uri="{FF2B5EF4-FFF2-40B4-BE49-F238E27FC236}">
                  <a16:creationId xmlns:a16="http://schemas.microsoft.com/office/drawing/2014/main" id="{F23D9733-2BCA-46FC-A293-6068627AF8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0" y="2621"/>
              <a:ext cx="0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Oval 15">
              <a:extLst>
                <a:ext uri="{FF2B5EF4-FFF2-40B4-BE49-F238E27FC236}">
                  <a16:creationId xmlns:a16="http://schemas.microsoft.com/office/drawing/2014/main" id="{0FC345C3-58CC-412A-880A-AF493E9F9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" y="2694"/>
              <a:ext cx="97" cy="5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09" name="Text Box 16">
              <a:extLst>
                <a:ext uri="{FF2B5EF4-FFF2-40B4-BE49-F238E27FC236}">
                  <a16:creationId xmlns:a16="http://schemas.microsoft.com/office/drawing/2014/main" id="{3DF5EA67-6C79-4CEE-8029-EA4A93C75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7" y="2333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FF0000"/>
                  </a:solidFill>
                </a:rPr>
                <a:t>X</a:t>
              </a:r>
              <a:r>
                <a:rPr lang="en-US" altLang="en-US" sz="2400">
                  <a:solidFill>
                    <a:srgbClr val="FF0000"/>
                  </a:solidFill>
                </a:rPr>
                <a:t>(</a:t>
              </a:r>
              <a:r>
                <a:rPr lang="en-US" altLang="en-US" sz="2400" i="1">
                  <a:solidFill>
                    <a:srgbClr val="FF0000"/>
                  </a:solidFill>
                </a:rPr>
                <a:t>t</a:t>
              </a:r>
              <a:r>
                <a:rPr lang="en-US" altLang="en-US" sz="2400" i="1" baseline="-25000">
                  <a:solidFill>
                    <a:srgbClr val="FF0000"/>
                  </a:solidFill>
                </a:rPr>
                <a:t>5</a:t>
              </a:r>
              <a:r>
                <a:rPr lang="en-US" altLang="en-US" sz="240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8210" name="Oval 17">
              <a:extLst>
                <a:ext uri="{FF2B5EF4-FFF2-40B4-BE49-F238E27FC236}">
                  <a16:creationId xmlns:a16="http://schemas.microsoft.com/office/drawing/2014/main" id="{A7DC3B34-4666-4CB2-8608-53D231100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" y="2621"/>
              <a:ext cx="144" cy="1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11" name="Oval 21">
              <a:extLst>
                <a:ext uri="{FF2B5EF4-FFF2-40B4-BE49-F238E27FC236}">
                  <a16:creationId xmlns:a16="http://schemas.microsoft.com/office/drawing/2014/main" id="{840EB28C-0762-445E-8D12-8BE64CBA9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2413"/>
              <a:ext cx="144" cy="128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12" name="Line 22">
              <a:extLst>
                <a:ext uri="{FF2B5EF4-FFF2-40B4-BE49-F238E27FC236}">
                  <a16:creationId xmlns:a16="http://schemas.microsoft.com/office/drawing/2014/main" id="{B75141DC-37BF-4F3C-BD1C-E660C09C0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6" y="2477"/>
              <a:ext cx="0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Text Box 23">
              <a:extLst>
                <a:ext uri="{FF2B5EF4-FFF2-40B4-BE49-F238E27FC236}">
                  <a16:creationId xmlns:a16="http://schemas.microsoft.com/office/drawing/2014/main" id="{9AC02151-A690-4976-8180-E2029F582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125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006600"/>
                  </a:solidFill>
                </a:rPr>
                <a:t>X</a:t>
              </a:r>
              <a:r>
                <a:rPr lang="en-US" altLang="en-US" sz="2400">
                  <a:solidFill>
                    <a:srgbClr val="006600"/>
                  </a:solidFill>
                </a:rPr>
                <a:t>(</a:t>
              </a:r>
              <a:r>
                <a:rPr lang="en-US" altLang="en-US" sz="2400" i="1">
                  <a:solidFill>
                    <a:srgbClr val="006600"/>
                  </a:solidFill>
                </a:rPr>
                <a:t>t</a:t>
              </a:r>
              <a:r>
                <a:rPr lang="en-US" altLang="en-US" sz="2400" i="1" baseline="-25000">
                  <a:solidFill>
                    <a:srgbClr val="006600"/>
                  </a:solidFill>
                </a:rPr>
                <a:t>4</a:t>
              </a:r>
              <a:r>
                <a:rPr lang="en-US" altLang="en-US" sz="2400">
                  <a:solidFill>
                    <a:srgbClr val="006600"/>
                  </a:solidFill>
                </a:rPr>
                <a:t>)</a:t>
              </a:r>
            </a:p>
          </p:txBody>
        </p:sp>
        <p:sp>
          <p:nvSpPr>
            <p:cNvPr id="8214" name="Oval 25">
              <a:extLst>
                <a:ext uri="{FF2B5EF4-FFF2-40B4-BE49-F238E27FC236}">
                  <a16:creationId xmlns:a16="http://schemas.microsoft.com/office/drawing/2014/main" id="{5334DD0B-8182-407E-9C73-14FFF3B13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2752"/>
              <a:ext cx="144" cy="128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15" name="Line 26">
              <a:extLst>
                <a:ext uri="{FF2B5EF4-FFF2-40B4-BE49-F238E27FC236}">
                  <a16:creationId xmlns:a16="http://schemas.microsoft.com/office/drawing/2014/main" id="{1BD66D25-29A7-4A08-8280-46B6D7D8D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877"/>
              <a:ext cx="0" cy="2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Text Box 27">
              <a:extLst>
                <a:ext uri="{FF2B5EF4-FFF2-40B4-BE49-F238E27FC236}">
                  <a16:creationId xmlns:a16="http://schemas.microsoft.com/office/drawing/2014/main" id="{5483D6AA-116B-4F49-86C6-7450DACE0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1" y="2477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663300"/>
                  </a:solidFill>
                </a:rPr>
                <a:t>X</a:t>
              </a:r>
              <a:r>
                <a:rPr lang="en-US" altLang="en-US" sz="2400">
                  <a:solidFill>
                    <a:srgbClr val="663300"/>
                  </a:solidFill>
                </a:rPr>
                <a:t>(</a:t>
              </a:r>
              <a:r>
                <a:rPr lang="en-US" altLang="en-US" sz="2400" i="1">
                  <a:solidFill>
                    <a:srgbClr val="663300"/>
                  </a:solidFill>
                </a:rPr>
                <a:t>t</a:t>
              </a:r>
              <a:r>
                <a:rPr lang="en-US" altLang="en-US" sz="2400" i="1" baseline="-25000">
                  <a:solidFill>
                    <a:srgbClr val="663300"/>
                  </a:solidFill>
                </a:rPr>
                <a:t>2</a:t>
              </a:r>
              <a:r>
                <a:rPr lang="en-US" altLang="en-US" sz="2400">
                  <a:solidFill>
                    <a:srgbClr val="663300"/>
                  </a:solidFill>
                </a:rPr>
                <a:t>)</a:t>
              </a:r>
            </a:p>
          </p:txBody>
        </p:sp>
        <p:sp>
          <p:nvSpPr>
            <p:cNvPr id="8217" name="Line 28">
              <a:extLst>
                <a:ext uri="{FF2B5EF4-FFF2-40B4-BE49-F238E27FC236}">
                  <a16:creationId xmlns:a16="http://schemas.microsoft.com/office/drawing/2014/main" id="{86F6CCE7-6AA0-4AE3-A519-76651D90F3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" y="2837"/>
              <a:ext cx="0" cy="2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Oval 24">
              <a:extLst>
                <a:ext uri="{FF2B5EF4-FFF2-40B4-BE49-F238E27FC236}">
                  <a16:creationId xmlns:a16="http://schemas.microsoft.com/office/drawing/2014/main" id="{66E92927-6F86-4C44-9FAB-6B2145690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765"/>
              <a:ext cx="144" cy="12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8219" name="Text Box 29">
              <a:extLst>
                <a:ext uri="{FF2B5EF4-FFF2-40B4-BE49-F238E27FC236}">
                  <a16:creationId xmlns:a16="http://schemas.microsoft.com/office/drawing/2014/main" id="{9C78180D-0037-4857-A360-581F98C8F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" y="2477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CC0099"/>
                  </a:solidFill>
                </a:rPr>
                <a:t>X</a:t>
              </a:r>
              <a:r>
                <a:rPr lang="en-US" altLang="en-US" sz="2400">
                  <a:solidFill>
                    <a:srgbClr val="CC0099"/>
                  </a:solidFill>
                </a:rPr>
                <a:t>(</a:t>
              </a:r>
              <a:r>
                <a:rPr lang="en-US" altLang="en-US" sz="2400" i="1">
                  <a:solidFill>
                    <a:srgbClr val="CC0099"/>
                  </a:solidFill>
                </a:rPr>
                <a:t>t</a:t>
              </a:r>
              <a:r>
                <a:rPr lang="en-US" altLang="en-US" sz="2400" i="1" baseline="-25000">
                  <a:solidFill>
                    <a:srgbClr val="CC0099"/>
                  </a:solidFill>
                </a:rPr>
                <a:t>3</a:t>
              </a:r>
              <a:r>
                <a:rPr lang="en-US" altLang="en-US" sz="2400">
                  <a:solidFill>
                    <a:srgbClr val="CC0099"/>
                  </a:solidFill>
                </a:rPr>
                <a:t>)</a:t>
              </a:r>
            </a:p>
          </p:txBody>
        </p:sp>
      </p:grpSp>
      <p:graphicFrame>
        <p:nvGraphicFramePr>
          <p:cNvPr id="8222" name="Object 30">
            <a:extLst>
              <a:ext uri="{FF2B5EF4-FFF2-40B4-BE49-F238E27FC236}">
                <a16:creationId xmlns:a16="http://schemas.microsoft.com/office/drawing/2014/main" id="{F030A3F2-84BB-45F8-B0B1-D6395CB470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7863" y="5253038"/>
          <a:ext cx="51752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87600" imgH="482600" progId="Equation.3">
                  <p:embed/>
                </p:oleObj>
              </mc:Choice>
              <mc:Fallback>
                <p:oleObj name="Equation" r:id="rId5" imgW="2387600" imgH="482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5253038"/>
                        <a:ext cx="517525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027C6270-AED5-49CF-9E5D-17D822BD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1D573A6-4F31-456C-BC3C-D6518F68F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9220" name="WordArt 3">
            <a:extLst>
              <a:ext uri="{FF2B5EF4-FFF2-40B4-BE49-F238E27FC236}">
                <a16:creationId xmlns:a16="http://schemas.microsoft.com/office/drawing/2014/main" id="{558EA899-3A5F-4EB2-A165-063D55D153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D1AB775-3337-439D-8F82-490BD4F95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1371600"/>
            <a:ext cx="8077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Discrete distributions: </a:t>
            </a:r>
            <a:r>
              <a:rPr lang="en-US" altLang="en-US" sz="2800" i="1"/>
              <a:t>X(t) </a:t>
            </a:r>
            <a:r>
              <a:rPr lang="en-US" altLang="en-US" sz="2800"/>
              <a:t>can take on only discrete (integer) values.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Probability mass function:</a:t>
            </a:r>
          </a:p>
        </p:txBody>
      </p:sp>
      <p:graphicFrame>
        <p:nvGraphicFramePr>
          <p:cNvPr id="9243" name="Object 27">
            <a:extLst>
              <a:ext uri="{FF2B5EF4-FFF2-40B4-BE49-F238E27FC236}">
                <a16:creationId xmlns:a16="http://schemas.microsoft.com/office/drawing/2014/main" id="{DA76A676-CFB0-417F-8452-E19FE487D6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7250" y="3200400"/>
          <a:ext cx="48164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6868" imgH="253890" progId="Equation.3">
                  <p:embed/>
                </p:oleObj>
              </mc:Choice>
              <mc:Fallback>
                <p:oleObj name="Equation" r:id="rId2" imgW="1916868" imgH="25389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3200400"/>
                        <a:ext cx="48164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Text Box 28">
            <a:extLst>
              <a:ext uri="{FF2B5EF4-FFF2-40B4-BE49-F238E27FC236}">
                <a16:creationId xmlns:a16="http://schemas.microsoft.com/office/drawing/2014/main" id="{32F746BF-2DF5-4E80-8A0C-029F057D6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383857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Do not confuse distributions with discrete values with random variable in discrete time, </a:t>
            </a:r>
            <a:r>
              <a:rPr lang="en-US" altLang="en-US" sz="2800" i="1"/>
              <a:t>X</a:t>
            </a:r>
            <a:r>
              <a:rPr lang="en-US" altLang="en-US" sz="2800"/>
              <a:t>[</a:t>
            </a:r>
            <a:r>
              <a:rPr lang="en-US" altLang="en-US" sz="2800" i="1"/>
              <a:t>n</a:t>
            </a:r>
            <a:r>
              <a:rPr lang="en-US" altLang="en-US" sz="2800"/>
              <a:t>]:</a:t>
            </a:r>
          </a:p>
        </p:txBody>
      </p:sp>
      <p:graphicFrame>
        <p:nvGraphicFramePr>
          <p:cNvPr id="9245" name="Object 29">
            <a:extLst>
              <a:ext uri="{FF2B5EF4-FFF2-40B4-BE49-F238E27FC236}">
                <a16:creationId xmlns:a16="http://schemas.microsoft.com/office/drawing/2014/main" id="{11C06410-477A-4855-A11A-A2BE71A279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7250" y="5103813"/>
          <a:ext cx="48799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3100" imgH="254000" progId="Equation.3">
                  <p:embed/>
                </p:oleObj>
              </mc:Choice>
              <mc:Fallback>
                <p:oleObj name="Equation" r:id="rId4" imgW="1943100" imgH="2540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5103813"/>
                        <a:ext cx="48799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92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99F26E81-5A4C-4192-9692-C8101945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86405A3-E994-4577-9DEC-24B9BB8D7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Random Processes</a:t>
            </a:r>
            <a:endParaRPr lang="en-US" altLang="en-US" sz="2400"/>
          </a:p>
        </p:txBody>
      </p:sp>
      <p:sp>
        <p:nvSpPr>
          <p:cNvPr id="10244" name="WordArt 3">
            <a:extLst>
              <a:ext uri="{FF2B5EF4-FFF2-40B4-BE49-F238E27FC236}">
                <a16:creationId xmlns:a16="http://schemas.microsoft.com/office/drawing/2014/main" id="{B7D6425C-F99D-49EA-A994-0F242B5B22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543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Random Processes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4EB49DEB-6F05-4F92-8035-81A3D63FC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3151188"/>
            <a:ext cx="80772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Random variable with </a:t>
            </a:r>
            <a:r>
              <a:rPr lang="en-US" altLang="en-US" sz="2800" b="1" i="1">
                <a:solidFill>
                  <a:srgbClr val="FF0000"/>
                </a:solidFill>
              </a:rPr>
              <a:t>discrete values (quantization)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Random variable in </a:t>
            </a:r>
            <a:r>
              <a:rPr lang="en-US" altLang="en-US" sz="2800" b="1" i="1">
                <a:solidFill>
                  <a:schemeClr val="accent2"/>
                </a:solidFill>
              </a:rPr>
              <a:t>discrete time</a:t>
            </a:r>
          </a:p>
        </p:txBody>
      </p:sp>
      <p:grpSp>
        <p:nvGrpSpPr>
          <p:cNvPr id="10266" name="Group 26">
            <a:extLst>
              <a:ext uri="{FF2B5EF4-FFF2-40B4-BE49-F238E27FC236}">
                <a16:creationId xmlns:a16="http://schemas.microsoft.com/office/drawing/2014/main" id="{CA60B35B-B0AD-4A92-AE1A-C12F828A0C75}"/>
              </a:ext>
            </a:extLst>
          </p:cNvPr>
          <p:cNvGrpSpPr>
            <a:grpSpLocks/>
          </p:cNvGrpSpPr>
          <p:nvPr/>
        </p:nvGrpSpPr>
        <p:grpSpPr bwMode="auto">
          <a:xfrm>
            <a:off x="1190625" y="1139825"/>
            <a:ext cx="6792913" cy="1981200"/>
            <a:chOff x="379" y="864"/>
            <a:chExt cx="4279" cy="1248"/>
          </a:xfrm>
        </p:grpSpPr>
        <p:sp>
          <p:nvSpPr>
            <p:cNvPr id="10269" name="Line 9">
              <a:extLst>
                <a:ext uri="{FF2B5EF4-FFF2-40B4-BE49-F238E27FC236}">
                  <a16:creationId xmlns:a16="http://schemas.microsoft.com/office/drawing/2014/main" id="{FE2B6022-4449-42DB-9AE4-AC04432C9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112"/>
              <a:ext cx="37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10">
              <a:extLst>
                <a:ext uri="{FF2B5EF4-FFF2-40B4-BE49-F238E27FC236}">
                  <a16:creationId xmlns:a16="http://schemas.microsoft.com/office/drawing/2014/main" id="{F255E160-DB12-4748-ADFE-5DFD2D1F0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787"/>
              <a:ext cx="37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11">
              <a:extLst>
                <a:ext uri="{FF2B5EF4-FFF2-40B4-BE49-F238E27FC236}">
                  <a16:creationId xmlns:a16="http://schemas.microsoft.com/office/drawing/2014/main" id="{696F73AC-8D86-4155-BB05-0ABBC4D341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472"/>
              <a:ext cx="37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12">
              <a:extLst>
                <a:ext uri="{FF2B5EF4-FFF2-40B4-BE49-F238E27FC236}">
                  <a16:creationId xmlns:a16="http://schemas.microsoft.com/office/drawing/2014/main" id="{04FE3ECC-F615-49D8-8275-4516524F9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182"/>
              <a:ext cx="37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Text Box 13">
              <a:extLst>
                <a:ext uri="{FF2B5EF4-FFF2-40B4-BE49-F238E27FC236}">
                  <a16:creationId xmlns:a16="http://schemas.microsoft.com/office/drawing/2014/main" id="{15DB1207-088F-4160-91D9-A9C98BFD2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864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r>
                <a:rPr lang="en-US" altLang="en-US" sz="2400"/>
                <a:t>(</a:t>
              </a:r>
              <a:r>
                <a:rPr lang="en-US" altLang="en-US" sz="2400" i="1"/>
                <a:t>t</a:t>
              </a:r>
              <a:r>
                <a:rPr lang="en-US" altLang="en-US" sz="2400"/>
                <a:t>)</a:t>
              </a:r>
            </a:p>
          </p:txBody>
        </p:sp>
        <p:sp>
          <p:nvSpPr>
            <p:cNvPr id="10274" name="Line 14">
              <a:extLst>
                <a:ext uri="{FF2B5EF4-FFF2-40B4-BE49-F238E27FC236}">
                  <a16:creationId xmlns:a16="http://schemas.microsoft.com/office/drawing/2014/main" id="{251FE6A6-CED6-40F6-A1C3-0551C1485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787"/>
              <a:ext cx="7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15">
              <a:extLst>
                <a:ext uri="{FF2B5EF4-FFF2-40B4-BE49-F238E27FC236}">
                  <a16:creationId xmlns:a16="http://schemas.microsoft.com/office/drawing/2014/main" id="{1E09C6E7-1136-4AFD-819B-BF194304B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1481"/>
              <a:ext cx="154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16">
              <a:extLst>
                <a:ext uri="{FF2B5EF4-FFF2-40B4-BE49-F238E27FC236}">
                  <a16:creationId xmlns:a16="http://schemas.microsoft.com/office/drawing/2014/main" id="{870A1BEE-A6DF-44FF-92A3-729601050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1787"/>
              <a:ext cx="2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17">
              <a:extLst>
                <a:ext uri="{FF2B5EF4-FFF2-40B4-BE49-F238E27FC236}">
                  <a16:creationId xmlns:a16="http://schemas.microsoft.com/office/drawing/2014/main" id="{35EBD67E-75F1-4F73-819D-5F8544886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2112"/>
              <a:ext cx="61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8">
              <a:extLst>
                <a:ext uri="{FF2B5EF4-FFF2-40B4-BE49-F238E27FC236}">
                  <a16:creationId xmlns:a16="http://schemas.microsoft.com/office/drawing/2014/main" id="{F3B0EB0D-D30A-4EF5-BAD5-AC96104D64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1182"/>
              <a:ext cx="60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9">
              <a:extLst>
                <a:ext uri="{FF2B5EF4-FFF2-40B4-BE49-F238E27FC236}">
                  <a16:creationId xmlns:a16="http://schemas.microsoft.com/office/drawing/2014/main" id="{8498F323-73C4-4D05-BE77-8F0408877C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1481"/>
              <a:ext cx="0" cy="3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20">
              <a:extLst>
                <a:ext uri="{FF2B5EF4-FFF2-40B4-BE49-F238E27FC236}">
                  <a16:creationId xmlns:a16="http://schemas.microsoft.com/office/drawing/2014/main" id="{C513A9F7-B715-4F46-8EF4-6439B87D7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1481"/>
              <a:ext cx="0" cy="3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21">
              <a:extLst>
                <a:ext uri="{FF2B5EF4-FFF2-40B4-BE49-F238E27FC236}">
                  <a16:creationId xmlns:a16="http://schemas.microsoft.com/office/drawing/2014/main" id="{F9FFB45C-D003-49B5-8483-C78632411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1787"/>
              <a:ext cx="0" cy="3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23">
              <a:extLst>
                <a:ext uri="{FF2B5EF4-FFF2-40B4-BE49-F238E27FC236}">
                  <a16:creationId xmlns:a16="http://schemas.microsoft.com/office/drawing/2014/main" id="{2E9EC452-C2B8-4E75-AB48-9F15C3E8F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1182"/>
              <a:ext cx="0" cy="91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Text Box 24">
              <a:extLst>
                <a:ext uri="{FF2B5EF4-FFF2-40B4-BE49-F238E27FC236}">
                  <a16:creationId xmlns:a16="http://schemas.microsoft.com/office/drawing/2014/main" id="{3934807C-88B3-4CB2-B035-B865BC092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" y="1824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t</a:t>
              </a:r>
              <a:endParaRPr lang="en-US" altLang="en-US" sz="2400"/>
            </a:p>
          </p:txBody>
        </p:sp>
        <p:sp>
          <p:nvSpPr>
            <p:cNvPr id="10284" name="Line 8">
              <a:extLst>
                <a:ext uri="{FF2B5EF4-FFF2-40B4-BE49-F238E27FC236}">
                  <a16:creationId xmlns:a16="http://schemas.microsoft.com/office/drawing/2014/main" id="{88DEE88C-FD40-46F5-8848-838FBF4DD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86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Text Box 25">
              <a:extLst>
                <a:ext uri="{FF2B5EF4-FFF2-40B4-BE49-F238E27FC236}">
                  <a16:creationId xmlns:a16="http://schemas.microsoft.com/office/drawing/2014/main" id="{C8F94038-8505-4F32-A027-494157C1B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" y="998"/>
              <a:ext cx="48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3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0</a:t>
              </a:r>
              <a:endParaRPr lang="en-US" altLang="en-US" sz="2000"/>
            </a:p>
          </p:txBody>
        </p:sp>
      </p:grpSp>
      <p:grpSp>
        <p:nvGrpSpPr>
          <p:cNvPr id="10301" name="Group 61">
            <a:extLst>
              <a:ext uri="{FF2B5EF4-FFF2-40B4-BE49-F238E27FC236}">
                <a16:creationId xmlns:a16="http://schemas.microsoft.com/office/drawing/2014/main" id="{458EC499-1CFF-46AF-B87E-9B7270158E49}"/>
              </a:ext>
            </a:extLst>
          </p:cNvPr>
          <p:cNvGrpSpPr>
            <a:grpSpLocks/>
          </p:cNvGrpSpPr>
          <p:nvPr/>
        </p:nvGrpSpPr>
        <p:grpSpPr bwMode="auto">
          <a:xfrm>
            <a:off x="1190625" y="4241800"/>
            <a:ext cx="6792913" cy="2049463"/>
            <a:chOff x="379" y="2716"/>
            <a:chExt cx="4279" cy="1291"/>
          </a:xfrm>
        </p:grpSpPr>
        <p:sp>
          <p:nvSpPr>
            <p:cNvPr id="10248" name="Line 28">
              <a:extLst>
                <a:ext uri="{FF2B5EF4-FFF2-40B4-BE49-F238E27FC236}">
                  <a16:creationId xmlns:a16="http://schemas.microsoft.com/office/drawing/2014/main" id="{B5B9DD68-8136-4FE6-808D-4915EA8DF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964"/>
              <a:ext cx="37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Text Box 32">
              <a:extLst>
                <a:ext uri="{FF2B5EF4-FFF2-40B4-BE49-F238E27FC236}">
                  <a16:creationId xmlns:a16="http://schemas.microsoft.com/office/drawing/2014/main" id="{C8974B20-BBF6-485D-90F4-0A67CD1EE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716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X[n]</a:t>
              </a:r>
              <a:endParaRPr lang="en-US" altLang="en-US" sz="2400"/>
            </a:p>
          </p:txBody>
        </p:sp>
        <p:sp>
          <p:nvSpPr>
            <p:cNvPr id="10250" name="Text Box 42">
              <a:extLst>
                <a:ext uri="{FF2B5EF4-FFF2-40B4-BE49-F238E27FC236}">
                  <a16:creationId xmlns:a16="http://schemas.microsoft.com/office/drawing/2014/main" id="{1EFC7CDA-FD4E-487A-A28D-C6F4032DE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" y="3676"/>
              <a:ext cx="489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n</a:t>
              </a:r>
              <a:endParaRPr lang="en-US" altLang="en-US" sz="2400"/>
            </a:p>
          </p:txBody>
        </p:sp>
        <p:sp>
          <p:nvSpPr>
            <p:cNvPr id="10251" name="Line 43">
              <a:extLst>
                <a:ext uri="{FF2B5EF4-FFF2-40B4-BE49-F238E27FC236}">
                  <a16:creationId xmlns:a16="http://schemas.microsoft.com/office/drawing/2014/main" id="{55C41C5B-BB61-4BCE-8505-B7B990E85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71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44">
              <a:extLst>
                <a:ext uri="{FF2B5EF4-FFF2-40B4-BE49-F238E27FC236}">
                  <a16:creationId xmlns:a16="http://schemas.microsoft.com/office/drawing/2014/main" id="{B3207922-BEEB-4E18-B680-F79053093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" y="2850"/>
              <a:ext cx="48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3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/>
                <a:t>0</a:t>
              </a:r>
              <a:endParaRPr lang="en-US" altLang="en-US" sz="2000"/>
            </a:p>
          </p:txBody>
        </p:sp>
        <p:sp>
          <p:nvSpPr>
            <p:cNvPr id="10253" name="Line 45">
              <a:extLst>
                <a:ext uri="{FF2B5EF4-FFF2-40B4-BE49-F238E27FC236}">
                  <a16:creationId xmlns:a16="http://schemas.microsoft.com/office/drawing/2014/main" id="{00F72854-8244-4A5A-ABE7-C915D5611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474"/>
              <a:ext cx="0" cy="49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Oval 46">
              <a:extLst>
                <a:ext uri="{FF2B5EF4-FFF2-40B4-BE49-F238E27FC236}">
                  <a16:creationId xmlns:a16="http://schemas.microsoft.com/office/drawing/2014/main" id="{D7B64179-F17A-48DA-93EA-B98E13596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3430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55" name="Line 47">
              <a:extLst>
                <a:ext uri="{FF2B5EF4-FFF2-40B4-BE49-F238E27FC236}">
                  <a16:creationId xmlns:a16="http://schemas.microsoft.com/office/drawing/2014/main" id="{6F410563-EF17-466E-A30B-2F8B70BA8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3666"/>
              <a:ext cx="0" cy="298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48">
              <a:extLst>
                <a:ext uri="{FF2B5EF4-FFF2-40B4-BE49-F238E27FC236}">
                  <a16:creationId xmlns:a16="http://schemas.microsoft.com/office/drawing/2014/main" id="{86C45248-85EC-4F52-9541-877EC1626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3" y="3517"/>
              <a:ext cx="0" cy="49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49">
              <a:extLst>
                <a:ext uri="{FF2B5EF4-FFF2-40B4-BE49-F238E27FC236}">
                  <a16:creationId xmlns:a16="http://schemas.microsoft.com/office/drawing/2014/main" id="{9FD668B9-5F08-4A59-B857-7011143CD6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3484"/>
              <a:ext cx="0" cy="49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50">
              <a:extLst>
                <a:ext uri="{FF2B5EF4-FFF2-40B4-BE49-F238E27FC236}">
                  <a16:creationId xmlns:a16="http://schemas.microsoft.com/office/drawing/2014/main" id="{533DE7B6-221B-4256-8EB9-67C910E70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5" y="3230"/>
              <a:ext cx="0" cy="744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51">
              <a:extLst>
                <a:ext uri="{FF2B5EF4-FFF2-40B4-BE49-F238E27FC236}">
                  <a16:creationId xmlns:a16="http://schemas.microsoft.com/office/drawing/2014/main" id="{F6A6FDEE-8884-4C22-A068-9C1F0C428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4" y="3430"/>
              <a:ext cx="0" cy="577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52">
              <a:extLst>
                <a:ext uri="{FF2B5EF4-FFF2-40B4-BE49-F238E27FC236}">
                  <a16:creationId xmlns:a16="http://schemas.microsoft.com/office/drawing/2014/main" id="{B130102F-CE11-4057-9123-73CEBE086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0" y="3230"/>
              <a:ext cx="0" cy="744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53">
              <a:extLst>
                <a:ext uri="{FF2B5EF4-FFF2-40B4-BE49-F238E27FC236}">
                  <a16:creationId xmlns:a16="http://schemas.microsoft.com/office/drawing/2014/main" id="{9B4BA31D-0392-496A-8C0B-E15AA73F78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4" y="3666"/>
              <a:ext cx="0" cy="298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Oval 54">
              <a:extLst>
                <a:ext uri="{FF2B5EF4-FFF2-40B4-BE49-F238E27FC236}">
                  <a16:creationId xmlns:a16="http://schemas.microsoft.com/office/drawing/2014/main" id="{3C65FDBB-F38A-49C3-B123-C7AC481CC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3440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63" name="Oval 55">
              <a:extLst>
                <a:ext uri="{FF2B5EF4-FFF2-40B4-BE49-F238E27FC236}">
                  <a16:creationId xmlns:a16="http://schemas.microsoft.com/office/drawing/2014/main" id="{62C483E5-0289-4522-9EFD-F6770EEA2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3352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64" name="Oval 56">
              <a:extLst>
                <a:ext uri="{FF2B5EF4-FFF2-40B4-BE49-F238E27FC236}">
                  <a16:creationId xmlns:a16="http://schemas.microsoft.com/office/drawing/2014/main" id="{64C6AA71-B748-4CE9-9A72-105C369E9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" y="3142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65" name="Oval 57">
              <a:extLst>
                <a:ext uri="{FF2B5EF4-FFF2-40B4-BE49-F238E27FC236}">
                  <a16:creationId xmlns:a16="http://schemas.microsoft.com/office/drawing/2014/main" id="{6E0B749C-171E-4E23-B380-71ABF4E98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5" y="3430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" name="Oval 58">
              <a:extLst>
                <a:ext uri="{FF2B5EF4-FFF2-40B4-BE49-F238E27FC236}">
                  <a16:creationId xmlns:a16="http://schemas.microsoft.com/office/drawing/2014/main" id="{3C875982-652C-4A70-AE08-E2220EEED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9" y="3588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67" name="Oval 59">
              <a:extLst>
                <a:ext uri="{FF2B5EF4-FFF2-40B4-BE49-F238E27FC236}">
                  <a16:creationId xmlns:a16="http://schemas.microsoft.com/office/drawing/2014/main" id="{715FA947-1CED-48EA-AA1B-384C02349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3230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68" name="Oval 60">
              <a:extLst>
                <a:ext uri="{FF2B5EF4-FFF2-40B4-BE49-F238E27FC236}">
                  <a16:creationId xmlns:a16="http://schemas.microsoft.com/office/drawing/2014/main" id="{2C79E1BA-E28D-4913-9EF2-CD321BC91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5" y="3578"/>
              <a:ext cx="117" cy="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331</TotalTime>
  <Words>622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Symbol</vt:lpstr>
      <vt:lpstr>Default Design</vt:lpstr>
      <vt:lpstr>Microsoft Equation 3.0</vt:lpstr>
      <vt:lpstr>ECE 5345 Stochastic Processes</vt:lpstr>
      <vt:lpstr>Random Processes</vt:lpstr>
      <vt:lpstr>Random Processes</vt:lpstr>
      <vt:lpstr>Random Processes</vt:lpstr>
      <vt:lpstr>Random Processes</vt:lpstr>
      <vt:lpstr>Random Processes</vt:lpstr>
      <vt:lpstr>Random Processes</vt:lpstr>
      <vt:lpstr>Random Processes</vt:lpstr>
      <vt:lpstr>Random Processes</vt:lpstr>
      <vt:lpstr>Random Processes</vt:lpstr>
      <vt:lpstr>Random Processes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 Random Processes</dc:title>
  <dc:creator>marks</dc:creator>
  <cp:lastModifiedBy>Marks, Robert</cp:lastModifiedBy>
  <cp:revision>31</cp:revision>
  <dcterms:created xsi:type="dcterms:W3CDTF">2001-07-30T21:11:57Z</dcterms:created>
  <dcterms:modified xsi:type="dcterms:W3CDTF">2021-03-25T17:21:35Z</dcterms:modified>
</cp:coreProperties>
</file>